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11700"/>
  <p:notesSz cx="9926638" cy="14355763"/>
  <p:defaultTextStyle>
    <a:defPPr>
      <a:defRPr lang="fr-FR"/>
    </a:defPPr>
    <a:lvl1pPr marL="0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98108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96221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94329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92437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90545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88653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86766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84874" algn="l" defTabSz="419622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466" userDrawn="1">
          <p15:clr>
            <a:srgbClr val="A4A3A4"/>
          </p15:clr>
        </p15:guide>
        <p15:guide id="2" pos="3096" userDrawn="1">
          <p15:clr>
            <a:srgbClr val="A4A3A4"/>
          </p15:clr>
        </p15:guide>
        <p15:guide id="3" orient="horz" pos="4522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6E8EB6"/>
    <a:srgbClr val="D883FF"/>
    <a:srgbClr val="003399"/>
    <a:srgbClr val="254061"/>
    <a:srgbClr val="7C5C42"/>
    <a:srgbClr val="1F497D"/>
    <a:srgbClr val="00B050"/>
    <a:srgbClr val="E7EDF3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501" autoAdjust="0"/>
  </p:normalViewPr>
  <p:slideViewPr>
    <p:cSldViewPr>
      <p:cViewPr>
        <p:scale>
          <a:sx n="28" d="100"/>
          <a:sy n="28" d="100"/>
        </p:scale>
        <p:origin x="-1338" y="-7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4466"/>
        <p:guide orient="horz" pos="4522"/>
        <p:guide pos="3096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3" cy="717788"/>
          </a:xfrm>
          <a:prstGeom prst="rect">
            <a:avLst/>
          </a:prstGeom>
        </p:spPr>
        <p:txBody>
          <a:bodyPr vert="horz" lIns="132747" tIns="66375" rIns="132747" bIns="66375" rtlCol="0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802" y="2"/>
            <a:ext cx="4301543" cy="717788"/>
          </a:xfrm>
          <a:prstGeom prst="rect">
            <a:avLst/>
          </a:prstGeom>
        </p:spPr>
        <p:txBody>
          <a:bodyPr vert="horz" lIns="132747" tIns="66375" rIns="132747" bIns="66375" rtlCol="0"/>
          <a:lstStyle>
            <a:lvl1pPr algn="r">
              <a:defRPr sz="1700"/>
            </a:lvl1pPr>
          </a:lstStyle>
          <a:p>
            <a:fld id="{E32C50C2-E827-4600-9967-050FA35CBE67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13635485"/>
            <a:ext cx="4301543" cy="717788"/>
          </a:xfrm>
          <a:prstGeom prst="rect">
            <a:avLst/>
          </a:prstGeom>
        </p:spPr>
        <p:txBody>
          <a:bodyPr vert="horz" lIns="132747" tIns="66375" rIns="132747" bIns="66375" rtlCol="0" anchor="b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2" y="13635485"/>
            <a:ext cx="4301543" cy="717788"/>
          </a:xfrm>
          <a:prstGeom prst="rect">
            <a:avLst/>
          </a:prstGeom>
        </p:spPr>
        <p:txBody>
          <a:bodyPr vert="horz" lIns="132747" tIns="66375" rIns="132747" bIns="66375" rtlCol="0" anchor="b"/>
          <a:lstStyle>
            <a:lvl1pPr algn="r">
              <a:defRPr sz="1700"/>
            </a:lvl1pPr>
          </a:lstStyle>
          <a:p>
            <a:fld id="{03BE502F-4AF7-40D9-A91F-E24396CB741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7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718594"/>
          </a:xfrm>
          <a:prstGeom prst="rect">
            <a:avLst/>
          </a:prstGeom>
        </p:spPr>
        <p:txBody>
          <a:bodyPr vert="horz" lIns="132747" tIns="66375" rIns="132747" bIns="66375" rtlCol="0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718594"/>
          </a:xfrm>
          <a:prstGeom prst="rect">
            <a:avLst/>
          </a:prstGeom>
        </p:spPr>
        <p:txBody>
          <a:bodyPr vert="horz" lIns="132747" tIns="66375" rIns="132747" bIns="66375" rtlCol="0"/>
          <a:lstStyle>
            <a:lvl1pPr algn="r">
              <a:defRPr sz="1700"/>
            </a:lvl1pPr>
          </a:lstStyle>
          <a:p>
            <a:fld id="{2403734E-A2E2-479E-9588-B4F9C7D61278}" type="datetimeFigureOut">
              <a:rPr lang="fr-FR" smtClean="0"/>
              <a:t>28/05/2021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59113" y="1079500"/>
            <a:ext cx="3808412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7" tIns="66375" rIns="132747" bIns="6637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2" y="6818589"/>
            <a:ext cx="7942238" cy="6460437"/>
          </a:xfrm>
          <a:prstGeom prst="rect">
            <a:avLst/>
          </a:prstGeom>
        </p:spPr>
        <p:txBody>
          <a:bodyPr vert="horz" lIns="132747" tIns="66375" rIns="132747" bIns="6637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13634877"/>
            <a:ext cx="4302625" cy="718592"/>
          </a:xfrm>
          <a:prstGeom prst="rect">
            <a:avLst/>
          </a:prstGeom>
        </p:spPr>
        <p:txBody>
          <a:bodyPr vert="horz" lIns="132747" tIns="66375" rIns="132747" bIns="66375" rtlCol="0" anchor="b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13634877"/>
            <a:ext cx="4302625" cy="718592"/>
          </a:xfrm>
          <a:prstGeom prst="rect">
            <a:avLst/>
          </a:prstGeom>
        </p:spPr>
        <p:txBody>
          <a:bodyPr vert="horz" lIns="132747" tIns="66375" rIns="132747" bIns="66375" rtlCol="0" anchor="b"/>
          <a:lstStyle>
            <a:lvl1pPr algn="r">
              <a:defRPr sz="1700"/>
            </a:lvl1pPr>
          </a:lstStyle>
          <a:p>
            <a:fld id="{B4CDBD41-2984-473F-ABA2-43F62F3035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65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DBD41-2984-473F-ABA2-43F62F30355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9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38" y="40420925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597442" y="10802028"/>
            <a:ext cx="22527703" cy="23013270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09080" y="10802028"/>
            <a:ext cx="67083776" cy="2301327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4" y="27510484"/>
            <a:ext cx="25733932" cy="8502881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4" y="18145431"/>
            <a:ext cx="25733932" cy="9365057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98108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9622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9432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39243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49054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58865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68676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678487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9078" y="62929236"/>
            <a:ext cx="44803113" cy="178005499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16777" y="62929236"/>
            <a:ext cx="44808366" cy="178005499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2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3" y="9583085"/>
            <a:ext cx="13376810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8108" indent="0">
              <a:buNone/>
              <a:defRPr sz="9200" b="1"/>
            </a:lvl2pPr>
            <a:lvl3pPr marL="4196221" indent="0">
              <a:buNone/>
              <a:defRPr sz="8300" b="1"/>
            </a:lvl3pPr>
            <a:lvl4pPr marL="6294329" indent="0">
              <a:buNone/>
              <a:defRPr sz="7400" b="1"/>
            </a:lvl4pPr>
            <a:lvl5pPr marL="8392437" indent="0">
              <a:buNone/>
              <a:defRPr sz="7400" b="1"/>
            </a:lvl5pPr>
            <a:lvl6pPr marL="10490545" indent="0">
              <a:buNone/>
              <a:defRPr sz="7400" b="1"/>
            </a:lvl6pPr>
            <a:lvl7pPr marL="12588653" indent="0">
              <a:buNone/>
              <a:defRPr sz="7400" b="1"/>
            </a:lvl7pPr>
            <a:lvl8pPr marL="14686766" indent="0">
              <a:buNone/>
              <a:defRPr sz="7400" b="1"/>
            </a:lvl8pPr>
            <a:lvl9pPr marL="16784874" indent="0">
              <a:buNone/>
              <a:defRPr sz="7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3" y="13576858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3085"/>
            <a:ext cx="13382064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8108" indent="0">
              <a:buNone/>
              <a:defRPr sz="9200" b="1"/>
            </a:lvl2pPr>
            <a:lvl3pPr marL="4196221" indent="0">
              <a:buNone/>
              <a:defRPr sz="8300" b="1"/>
            </a:lvl3pPr>
            <a:lvl4pPr marL="6294329" indent="0">
              <a:buNone/>
              <a:defRPr sz="7400" b="1"/>
            </a:lvl4pPr>
            <a:lvl5pPr marL="8392437" indent="0">
              <a:buNone/>
              <a:defRPr sz="7400" b="1"/>
            </a:lvl5pPr>
            <a:lvl6pPr marL="10490545" indent="0">
              <a:buNone/>
              <a:defRPr sz="7400" b="1"/>
            </a:lvl6pPr>
            <a:lvl7pPr marL="12588653" indent="0">
              <a:buNone/>
              <a:defRPr sz="7400" b="1"/>
            </a:lvl7pPr>
            <a:lvl8pPr marL="14686766" indent="0">
              <a:buNone/>
              <a:defRPr sz="7400" b="1"/>
            </a:lvl8pPr>
            <a:lvl9pPr marL="16784874" indent="0">
              <a:buNone/>
              <a:defRPr sz="7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6858"/>
            <a:ext cx="13382064" cy="24666281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04544"/>
            <a:ext cx="9960338" cy="725420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7" y="1704544"/>
            <a:ext cx="16924687" cy="36538602"/>
          </a:xfrm>
        </p:spPr>
        <p:txBody>
          <a:bodyPr/>
          <a:lstStyle>
            <a:lvl1pPr>
              <a:defRPr sz="14900"/>
            </a:lvl1pPr>
            <a:lvl2pPr>
              <a:defRPr sz="127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2" y="8958749"/>
            <a:ext cx="9960338" cy="29284395"/>
          </a:xfrm>
        </p:spPr>
        <p:txBody>
          <a:bodyPr/>
          <a:lstStyle>
            <a:lvl1pPr marL="0" indent="0">
              <a:buNone/>
              <a:defRPr sz="6600"/>
            </a:lvl1pPr>
            <a:lvl2pPr marL="2098108" indent="0">
              <a:buNone/>
              <a:defRPr sz="5700"/>
            </a:lvl2pPr>
            <a:lvl3pPr marL="4196221" indent="0">
              <a:buNone/>
              <a:defRPr sz="4400"/>
            </a:lvl3pPr>
            <a:lvl4pPr marL="6294329" indent="0">
              <a:buNone/>
              <a:defRPr sz="3900"/>
            </a:lvl4pPr>
            <a:lvl5pPr marL="8392437" indent="0">
              <a:buNone/>
              <a:defRPr sz="3900"/>
            </a:lvl5pPr>
            <a:lvl6pPr marL="10490545" indent="0">
              <a:buNone/>
              <a:defRPr sz="3900"/>
            </a:lvl6pPr>
            <a:lvl7pPr marL="12588653" indent="0">
              <a:buNone/>
              <a:defRPr sz="3900"/>
            </a:lvl7pPr>
            <a:lvl8pPr marL="14686766" indent="0">
              <a:buNone/>
              <a:defRPr sz="3900"/>
            </a:lvl8pPr>
            <a:lvl9pPr marL="16784874" indent="0">
              <a:buNone/>
              <a:defRPr sz="3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3" y="29968193"/>
            <a:ext cx="18165128" cy="353791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3" y="3825307"/>
            <a:ext cx="18165128" cy="25687020"/>
          </a:xfrm>
        </p:spPr>
        <p:txBody>
          <a:bodyPr/>
          <a:lstStyle>
            <a:lvl1pPr marL="0" indent="0">
              <a:buNone/>
              <a:defRPr sz="14900"/>
            </a:lvl1pPr>
            <a:lvl2pPr marL="2098108" indent="0">
              <a:buNone/>
              <a:defRPr sz="12700"/>
            </a:lvl2pPr>
            <a:lvl3pPr marL="4196221" indent="0">
              <a:buNone/>
              <a:defRPr sz="11000"/>
            </a:lvl3pPr>
            <a:lvl4pPr marL="6294329" indent="0">
              <a:buNone/>
              <a:defRPr sz="9200"/>
            </a:lvl4pPr>
            <a:lvl5pPr marL="8392437" indent="0">
              <a:buNone/>
              <a:defRPr sz="9200"/>
            </a:lvl5pPr>
            <a:lvl6pPr marL="10490545" indent="0">
              <a:buNone/>
              <a:defRPr sz="9200"/>
            </a:lvl6pPr>
            <a:lvl7pPr marL="12588653" indent="0">
              <a:buNone/>
              <a:defRPr sz="9200"/>
            </a:lvl7pPr>
            <a:lvl8pPr marL="14686766" indent="0">
              <a:buNone/>
              <a:defRPr sz="9200"/>
            </a:lvl8pPr>
            <a:lvl9pPr marL="16784874" indent="0">
              <a:buNone/>
              <a:defRPr sz="92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3" y="33506105"/>
            <a:ext cx="18165128" cy="5024428"/>
          </a:xfrm>
        </p:spPr>
        <p:txBody>
          <a:bodyPr/>
          <a:lstStyle>
            <a:lvl1pPr marL="0" indent="0">
              <a:buNone/>
              <a:defRPr sz="6600"/>
            </a:lvl1pPr>
            <a:lvl2pPr marL="2098108" indent="0">
              <a:buNone/>
              <a:defRPr sz="5700"/>
            </a:lvl2pPr>
            <a:lvl3pPr marL="4196221" indent="0">
              <a:buNone/>
              <a:defRPr sz="4400"/>
            </a:lvl3pPr>
            <a:lvl4pPr marL="6294329" indent="0">
              <a:buNone/>
              <a:defRPr sz="3900"/>
            </a:lvl4pPr>
            <a:lvl5pPr marL="8392437" indent="0">
              <a:buNone/>
              <a:defRPr sz="3900"/>
            </a:lvl5pPr>
            <a:lvl6pPr marL="10490545" indent="0">
              <a:buNone/>
              <a:defRPr sz="3900"/>
            </a:lvl6pPr>
            <a:lvl7pPr marL="12588653" indent="0">
              <a:buNone/>
              <a:defRPr sz="3900"/>
            </a:lvl7pPr>
            <a:lvl8pPr marL="14686766" indent="0">
              <a:buNone/>
              <a:defRPr sz="3900"/>
            </a:lvl8pPr>
            <a:lvl9pPr marL="16784874" indent="0">
              <a:buNone/>
              <a:defRPr sz="3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14452"/>
            <a:ext cx="27247692" cy="7135283"/>
          </a:xfrm>
          <a:prstGeom prst="rect">
            <a:avLst/>
          </a:prstGeom>
        </p:spPr>
        <p:txBody>
          <a:bodyPr vert="horz" lIns="419623" tIns="209812" rIns="419623" bIns="209812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2" cy="28253742"/>
          </a:xfrm>
          <a:prstGeom prst="rect">
            <a:avLst/>
          </a:prstGeom>
        </p:spPr>
        <p:txBody>
          <a:bodyPr vert="horz" lIns="419623" tIns="209812" rIns="419623" bIns="20981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1" y="39680108"/>
            <a:ext cx="7064216" cy="2279327"/>
          </a:xfrm>
          <a:prstGeom prst="rect">
            <a:avLst/>
          </a:prstGeom>
        </p:spPr>
        <p:txBody>
          <a:bodyPr vert="horz" lIns="419623" tIns="209812" rIns="419623" bIns="209812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AD1D-661C-4B80-ABAC-1393D151BF75}" type="datetimeFigureOut">
              <a:rPr lang="fr-FR" smtClean="0"/>
              <a:pPr/>
              <a:t>28/05/2021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2" y="39680108"/>
            <a:ext cx="9587151" cy="2279327"/>
          </a:xfrm>
          <a:prstGeom prst="rect">
            <a:avLst/>
          </a:prstGeom>
        </p:spPr>
        <p:txBody>
          <a:bodyPr vert="horz" lIns="419623" tIns="209812" rIns="419623" bIns="209812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36" y="39680108"/>
            <a:ext cx="7064216" cy="2279327"/>
          </a:xfrm>
          <a:prstGeom prst="rect">
            <a:avLst/>
          </a:prstGeom>
        </p:spPr>
        <p:txBody>
          <a:bodyPr vert="horz" lIns="419623" tIns="209812" rIns="419623" bIns="209812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35B4-B25B-4C44-8AE3-AF40BAF30B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96221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3583" indent="-1573583" algn="l" defTabSz="4196221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427" indent="-1311319" algn="l" defTabSz="4196221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275" indent="-1049054" algn="l" defTabSz="41962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3383" indent="-1049054" algn="l" defTabSz="4196221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41491" indent="-1049054" algn="l" defTabSz="4196221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39599" indent="-1049054" algn="l" defTabSz="419622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7708" indent="-1049054" algn="l" defTabSz="419622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35820" indent="-1049054" algn="l" defTabSz="419622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3928" indent="-1049054" algn="l" defTabSz="419622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98108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96221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94329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92437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90545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653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86766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84874" algn="l" defTabSz="419622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terreg-fwvl.e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his2r-interreg.eu/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4699994"/>
            <a:ext cx="30349228" cy="230832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P,,,,,,</a:t>
            </a:r>
            <a:r>
              <a:rPr lang="fr-FR" sz="1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sz="7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sz="7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Smart </a:t>
            </a:r>
            <a:r>
              <a:rPr lang="fr-FR" sz="7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Rurality</a:t>
            </a:r>
            <a:r>
              <a:rPr lang="fr-FR" sz="7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pratiques de </a:t>
            </a:r>
            <a:r>
              <a:rPr lang="fr-FR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télésurveillance de maladies </a:t>
            </a:r>
            <a:r>
              <a:rPr lang="fr-FR" sz="7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chroniques sévères touchant des patients ruraux et isolés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8166951"/>
            <a:ext cx="68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F497D"/>
                </a:solidFill>
              </a:rPr>
              <a:t>Opérateurs partenaires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121901" y="19018537"/>
            <a:ext cx="14258895" cy="63477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/>
              <a:t>Tablette installée au domicile du patient:</a:t>
            </a:r>
          </a:p>
          <a:p>
            <a:pPr marL="571500" indent="-571500">
              <a:buFontTx/>
              <a:buChar char="-"/>
            </a:pPr>
            <a:r>
              <a:rPr lang="fr-FR" sz="3600" dirty="0" smtClean="0"/>
              <a:t>Suivi de paramètres , détection d’alertes et graphiques d’évolution</a:t>
            </a:r>
          </a:p>
          <a:p>
            <a:pPr marL="571500" indent="-571500">
              <a:buFontTx/>
              <a:buChar char="-"/>
            </a:pPr>
            <a:r>
              <a:rPr lang="fr-FR" sz="3600" dirty="0" smtClean="0"/>
              <a:t>Carnet de bord des soins et interventions de prestataires</a:t>
            </a:r>
          </a:p>
          <a:p>
            <a:pPr marL="571500" indent="-571500">
              <a:buFontTx/>
              <a:buChar char="-"/>
            </a:pPr>
            <a:r>
              <a:rPr lang="fr-FR" sz="3600" dirty="0" smtClean="0"/>
              <a:t>Accessibilité permanente pour le médecin traitant et spécialiste via un service-web</a:t>
            </a:r>
          </a:p>
          <a:p>
            <a:endParaRPr lang="fr-FR" sz="3600" b="1" dirty="0" smtClean="0"/>
          </a:p>
          <a:p>
            <a:r>
              <a:rPr lang="fr-FR" sz="3600" b="1" dirty="0" smtClean="0"/>
              <a:t>Suivi grâce notamment à 4 objets connectés possibles: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Balance </a:t>
            </a:r>
            <a:r>
              <a:rPr lang="fr-FR" sz="3600" dirty="0" smtClean="0"/>
              <a:t>= </a:t>
            </a:r>
            <a:r>
              <a:rPr lang="fr-FR" sz="3600" dirty="0"/>
              <a:t>mesure du poids - marqueur d'intérêt dans le suivi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Tensiomètre </a:t>
            </a:r>
            <a:r>
              <a:rPr lang="fr-FR" sz="3600" dirty="0" smtClean="0"/>
              <a:t>= </a:t>
            </a:r>
            <a:r>
              <a:rPr lang="fr-FR" sz="3600" dirty="0"/>
              <a:t>évaluation tensionnelle </a:t>
            </a:r>
            <a:r>
              <a:rPr lang="fr-FR" sz="3600" dirty="0" smtClean="0"/>
              <a:t>quotidienne</a:t>
            </a:r>
            <a:endParaRPr lang="fr-FR" sz="3600" dirty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/>
              <a:t>Thermomètre </a:t>
            </a:r>
            <a:r>
              <a:rPr lang="fr-FR" sz="3600" dirty="0" smtClean="0"/>
              <a:t>= repérage </a:t>
            </a:r>
            <a:r>
              <a:rPr lang="fr-FR" sz="3600" dirty="0"/>
              <a:t>précoce des </a:t>
            </a:r>
            <a:r>
              <a:rPr lang="fr-FR" sz="3600" dirty="0" smtClean="0"/>
              <a:t>surinfections</a:t>
            </a:r>
            <a:endParaRPr lang="fr-FR" sz="3600" dirty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Oxymètre </a:t>
            </a:r>
            <a:r>
              <a:rPr lang="fr-FR" sz="3600" b="1" dirty="0"/>
              <a:t>de pouls </a:t>
            </a:r>
            <a:r>
              <a:rPr lang="fr-FR" sz="3600" dirty="0" smtClean="0"/>
              <a:t>= </a:t>
            </a:r>
            <a:r>
              <a:rPr lang="fr-FR" sz="3600" dirty="0"/>
              <a:t>saturation en oxygène et </a:t>
            </a:r>
            <a:r>
              <a:rPr lang="fr-FR" sz="3600" dirty="0" smtClean="0"/>
              <a:t>fréquence cardiaque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471612D-B8E3-A44E-B859-696D9A9DB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" y="341846"/>
            <a:ext cx="5572230" cy="37829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5ECF28ED-0BE5-2C43-A5F4-8CA013AD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813282"/>
            <a:ext cx="6352629" cy="399841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="" xmlns:a16="http://schemas.microsoft.com/office/drawing/2014/main" id="{9E5CE22D-4369-944F-8650-D1A6D942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258" y="162431"/>
            <a:ext cx="9761956" cy="284723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2F016474-5037-434D-B678-89899E340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66" y="481453"/>
            <a:ext cx="8770434" cy="34682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63C57CE2-3AB1-F349-9B08-91D877A981D8}"/>
              </a:ext>
            </a:extLst>
          </p:cNvPr>
          <p:cNvSpPr txBox="1"/>
          <p:nvPr/>
        </p:nvSpPr>
        <p:spPr>
          <a:xfrm>
            <a:off x="927313" y="7364290"/>
            <a:ext cx="1475589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/>
              <a:t>Voilmy</a:t>
            </a:r>
            <a:r>
              <a:rPr lang="fr-FR" sz="3600" dirty="0" smtClean="0"/>
              <a:t> </a:t>
            </a:r>
            <a:r>
              <a:rPr lang="fr-FR" sz="3600" dirty="0"/>
              <a:t>D.</a:t>
            </a:r>
            <a:r>
              <a:rPr lang="fr-FR" sz="3600" baseline="30000" dirty="0"/>
              <a:t>1</a:t>
            </a:r>
            <a:r>
              <a:rPr lang="fr-FR" sz="3600" dirty="0"/>
              <a:t>, Guichard R.</a:t>
            </a:r>
            <a:r>
              <a:rPr lang="fr-FR" sz="3600" baseline="30000" dirty="0"/>
              <a:t>2</a:t>
            </a:r>
            <a:r>
              <a:rPr lang="fr-FR" sz="3600" dirty="0"/>
              <a:t>, Olivier M.</a:t>
            </a:r>
            <a:r>
              <a:rPr lang="fr-FR" sz="3600" baseline="30000" dirty="0"/>
              <a:t>1</a:t>
            </a:r>
            <a:r>
              <a:rPr lang="fr-FR" sz="3600" dirty="0"/>
              <a:t>, Tellier V.</a:t>
            </a:r>
            <a:r>
              <a:rPr lang="fr-FR" sz="3600" baseline="30000" dirty="0"/>
              <a:t>3</a:t>
            </a:r>
            <a:r>
              <a:rPr lang="fr-FR" sz="3600" dirty="0"/>
              <a:t>, </a:t>
            </a:r>
            <a:r>
              <a:rPr lang="fr-FR" sz="3600" dirty="0" err="1"/>
              <a:t>Schoevaerdts</a:t>
            </a:r>
            <a:r>
              <a:rPr lang="fr-FR" sz="3600" dirty="0"/>
              <a:t> D.</a:t>
            </a:r>
            <a:r>
              <a:rPr lang="fr-FR" sz="3600" baseline="30000" dirty="0"/>
              <a:t>4</a:t>
            </a:r>
            <a:r>
              <a:rPr lang="fr-FR" sz="3600" dirty="0"/>
              <a:t>, </a:t>
            </a:r>
            <a:r>
              <a:rPr lang="fr-FR" sz="3600" dirty="0" err="1"/>
              <a:t>Novella</a:t>
            </a:r>
            <a:r>
              <a:rPr lang="fr-FR" sz="3600" dirty="0"/>
              <a:t> J.-</a:t>
            </a:r>
            <a:r>
              <a:rPr lang="fr-FR" sz="3600" dirty="0" smtClean="0"/>
              <a:t>L.</a:t>
            </a:r>
            <a:r>
              <a:rPr lang="fr-FR" sz="3600" baseline="30000" dirty="0" smtClean="0"/>
              <a:t>5</a:t>
            </a:r>
          </a:p>
          <a:p>
            <a:pPr algn="ctr"/>
            <a:r>
              <a:rPr lang="fr-FR" sz="3600" baseline="30000" dirty="0" smtClean="0"/>
              <a:t> </a:t>
            </a:r>
            <a:endParaRPr lang="fr-FR" sz="2800" dirty="0" smtClean="0"/>
          </a:p>
          <a:p>
            <a:r>
              <a:rPr lang="fr-FR" sz="2800" baseline="30000" dirty="0" smtClean="0"/>
              <a:t>1</a:t>
            </a:r>
            <a:r>
              <a:rPr lang="fr-FR" sz="2800" dirty="0" smtClean="0"/>
              <a:t>Université de technologie de Troyes, UR LIST3N, Troyes, France</a:t>
            </a:r>
          </a:p>
          <a:p>
            <a:r>
              <a:rPr lang="fr-FR" sz="2800" baseline="30000" dirty="0" smtClean="0"/>
              <a:t>2</a:t>
            </a:r>
            <a:r>
              <a:rPr lang="fr-FR" sz="2800" dirty="0" smtClean="0"/>
              <a:t>Université </a:t>
            </a:r>
            <a:r>
              <a:rPr lang="fr-FR" sz="2800" dirty="0"/>
              <a:t>Polytechnique hauts de France, LAMIH UMR CNRS 8201, Valenciennes, France</a:t>
            </a:r>
          </a:p>
          <a:p>
            <a:r>
              <a:rPr lang="fr-FR" sz="2800" baseline="30000" dirty="0"/>
              <a:t>3</a:t>
            </a:r>
            <a:r>
              <a:rPr lang="fr-FR" sz="2800" dirty="0"/>
              <a:t> Direction de la Santé Publique, Province de Namur, Belgique</a:t>
            </a:r>
          </a:p>
          <a:p>
            <a:r>
              <a:rPr lang="fr-FR" sz="2800" baseline="30000" dirty="0"/>
              <a:t>4</a:t>
            </a:r>
            <a:r>
              <a:rPr lang="fr-FR" sz="2800" dirty="0"/>
              <a:t>Université Catholique de Louvain, Département de gériatrie, CHU UCL Namur, Belgique</a:t>
            </a:r>
          </a:p>
          <a:p>
            <a:r>
              <a:rPr lang="fr-FR" sz="2800" baseline="30000" dirty="0"/>
              <a:t>5</a:t>
            </a:r>
            <a:r>
              <a:rPr lang="fr-FR" sz="2800" dirty="0"/>
              <a:t>Université de Reims </a:t>
            </a:r>
            <a:r>
              <a:rPr lang="fr-FR" sz="2800" dirty="0" smtClean="0"/>
              <a:t>Champagne-Ardenne</a:t>
            </a:r>
            <a:r>
              <a:rPr lang="fr-FR" sz="2800" dirty="0"/>
              <a:t>, EA 3797, Reims, France</a:t>
            </a:r>
          </a:p>
          <a:p>
            <a:pPr algn="ctr"/>
            <a:endParaRPr lang="fr-FR" sz="3600" dirty="0" smtClean="0"/>
          </a:p>
          <a:p>
            <a:r>
              <a:rPr lang="fr-FR" sz="3600" dirty="0" smtClean="0"/>
              <a:t>dimitri.voilmy@utt.fr</a:t>
            </a:r>
            <a:endParaRPr lang="fr-FR" sz="3600" dirty="0"/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A16E5970-B4C7-044A-857B-BC3484468411}"/>
              </a:ext>
            </a:extLst>
          </p:cNvPr>
          <p:cNvSpPr txBox="1"/>
          <p:nvPr/>
        </p:nvSpPr>
        <p:spPr>
          <a:xfrm>
            <a:off x="19295453" y="38490116"/>
            <a:ext cx="895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F497D"/>
                </a:solidFill>
              </a:rPr>
              <a:t>Opérateurs associés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="" xmlns:a16="http://schemas.microsoft.com/office/drawing/2014/main" id="{FD97AD32-906E-F844-8900-88E112D09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0094" y="39129144"/>
            <a:ext cx="8490390" cy="266377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D9BA9D14-6E06-FA46-BD1E-BF46C790777F}"/>
              </a:ext>
            </a:extLst>
          </p:cNvPr>
          <p:cNvSpPr/>
          <p:nvPr/>
        </p:nvSpPr>
        <p:spPr>
          <a:xfrm>
            <a:off x="0" y="12044810"/>
            <a:ext cx="298292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Etude clinique de faisabilité: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inclusion de 50 patients âgés de 65 ans et plus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Suivis à domicile pendant </a:t>
            </a:r>
            <a:r>
              <a:rPr lang="fr-FR" sz="3600" b="1" dirty="0"/>
              <a:t>6 mois en 2021 </a:t>
            </a:r>
            <a:r>
              <a:rPr lang="fr-FR" sz="3600" b="1" dirty="0" smtClean="0"/>
              <a:t>notamment grâce à un case manager</a:t>
            </a:r>
            <a:endParaRPr lang="fr-FR" sz="3600" b="1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souffrant d’Insuffisance cardiaque (IC) ou de  Bronchopathie chronique obstructive (BPCO) sévère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fr-FR" sz="3600" b="1" dirty="0"/>
          </a:p>
          <a:p>
            <a:r>
              <a:rPr lang="fr-FR" sz="3600" b="1" dirty="0" smtClean="0"/>
              <a:t>Dans le but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D’ améliorer la </a:t>
            </a:r>
            <a:r>
              <a:rPr lang="fr-FR" sz="3600" b="1" dirty="0"/>
              <a:t>continuité des soins </a:t>
            </a:r>
            <a:r>
              <a:rPr lang="fr-FR" sz="3600" dirty="0"/>
              <a:t>à travers </a:t>
            </a:r>
            <a:r>
              <a:rPr lang="fr-FR" sz="3600" dirty="0" smtClean="0"/>
              <a:t>la frontière </a:t>
            </a:r>
            <a:r>
              <a:rPr lang="fr-FR" sz="3600" b="1" dirty="0"/>
              <a:t>franco-Belge sur la ZOAST</a:t>
            </a:r>
            <a:r>
              <a:rPr lang="fr-FR" sz="3600" dirty="0"/>
              <a:t> (zone organisée d'accès aux soins transfrontaliers) </a:t>
            </a:r>
            <a:r>
              <a:rPr lang="fr-FR" sz="3600" b="1" dirty="0"/>
              <a:t>des </a:t>
            </a:r>
            <a:r>
              <a:rPr lang="fr-FR" sz="3600" b="1" dirty="0" smtClean="0"/>
              <a:t>Ardennes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D’assurer un suivi de </a:t>
            </a:r>
            <a:r>
              <a:rPr lang="fr-FR" sz="3600" b="1" dirty="0"/>
              <a:t>la fragilité </a:t>
            </a:r>
            <a:r>
              <a:rPr lang="fr-FR" sz="3600" b="1" dirty="0" smtClean="0"/>
              <a:t>du patient,  et de le soutenir ainsi que </a:t>
            </a:r>
            <a:r>
              <a:rPr lang="fr-FR" sz="3600" b="1" dirty="0"/>
              <a:t>ses </a:t>
            </a:r>
            <a:r>
              <a:rPr lang="fr-FR" sz="3600" b="1" dirty="0" smtClean="0"/>
              <a:t>proches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600" b="1" dirty="0" smtClean="0"/>
              <a:t>De prévenir la </a:t>
            </a:r>
            <a:r>
              <a:rPr lang="fr-FR" sz="3600" b="1" dirty="0"/>
              <a:t>dégradation subite de l'état de santé et </a:t>
            </a:r>
            <a:r>
              <a:rPr lang="fr-FR" sz="3600" b="1" dirty="0" smtClean="0"/>
              <a:t>les </a:t>
            </a:r>
            <a:r>
              <a:rPr lang="fr-FR" sz="3600" b="1" dirty="0"/>
              <a:t>hospitalisations </a:t>
            </a:r>
            <a:r>
              <a:rPr lang="fr-FR" sz="3600" b="1" dirty="0" smtClean="0"/>
              <a:t>indues</a:t>
            </a:r>
            <a:endParaRPr lang="fr-FR" sz="3600" b="1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2EDA9E45-6A13-4548-ABB6-FBB7147A9E98}"/>
              </a:ext>
            </a:extLst>
          </p:cNvPr>
          <p:cNvSpPr txBox="1"/>
          <p:nvPr/>
        </p:nvSpPr>
        <p:spPr>
          <a:xfrm>
            <a:off x="14687421" y="18669546"/>
            <a:ext cx="15061030" cy="114031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500" b="1" dirty="0" smtClean="0">
                <a:solidFill>
                  <a:schemeClr val="tx2"/>
                </a:solidFill>
              </a:rPr>
              <a:t>Le Patient 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bénéficie d’un agenda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>
                <a:solidFill>
                  <a:schemeClr val="tx2"/>
                </a:solidFill>
              </a:rPr>
              <a:t>s</a:t>
            </a:r>
            <a:r>
              <a:rPr lang="fr-FR" sz="3500" dirty="0" smtClean="0">
                <a:solidFill>
                  <a:schemeClr val="tx2"/>
                </a:solidFill>
              </a:rPr>
              <a:t>uit ses paramètres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Reçoit de l’information</a:t>
            </a:r>
          </a:p>
          <a:p>
            <a:pPr algn="just"/>
            <a:endParaRPr lang="fr-FR" sz="3500" b="1" dirty="0">
              <a:solidFill>
                <a:schemeClr val="tx2"/>
              </a:solidFill>
            </a:endParaRPr>
          </a:p>
          <a:p>
            <a:pPr algn="just"/>
            <a:r>
              <a:rPr lang="fr-FR" sz="3500" b="1" dirty="0" smtClean="0">
                <a:solidFill>
                  <a:schemeClr val="tx2"/>
                </a:solidFill>
              </a:rPr>
              <a:t>Le case manager: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détecte les </a:t>
            </a:r>
            <a:r>
              <a:rPr lang="fr-FR" sz="3500" b="1" dirty="0" smtClean="0">
                <a:solidFill>
                  <a:schemeClr val="tx2"/>
                </a:solidFill>
              </a:rPr>
              <a:t>alertes</a:t>
            </a:r>
            <a:r>
              <a:rPr lang="fr-FR" sz="3500" dirty="0" smtClean="0">
                <a:solidFill>
                  <a:schemeClr val="tx2"/>
                </a:solidFill>
              </a:rPr>
              <a:t> éventuelles via sa connexion à la </a:t>
            </a:r>
            <a:r>
              <a:rPr lang="fr-FR" sz="3500" dirty="0">
                <a:solidFill>
                  <a:schemeClr val="tx2"/>
                </a:solidFill>
              </a:rPr>
              <a:t>tablette installée au domicile du </a:t>
            </a:r>
            <a:r>
              <a:rPr lang="fr-FR" sz="3500" dirty="0" smtClean="0">
                <a:solidFill>
                  <a:schemeClr val="tx2"/>
                </a:solidFill>
              </a:rPr>
              <a:t>patient;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3500" b="1" dirty="0" smtClean="0">
                <a:solidFill>
                  <a:schemeClr val="tx2"/>
                </a:solidFill>
              </a:rPr>
              <a:t>interpelle </a:t>
            </a:r>
            <a:r>
              <a:rPr lang="fr-FR" sz="3500" dirty="0" smtClean="0">
                <a:solidFill>
                  <a:schemeClr val="tx2"/>
                </a:solidFill>
              </a:rPr>
              <a:t>le patient et/ou son médecin en cas de problème repéré, selon la gravité (seuils d’alertes atteints)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propose au patient du coaching </a:t>
            </a:r>
            <a:r>
              <a:rPr lang="fr-FR" sz="3500" b="1" dirty="0" smtClean="0">
                <a:solidFill>
                  <a:schemeClr val="tx2"/>
                </a:solidFill>
              </a:rPr>
              <a:t>thérapeutique</a:t>
            </a:r>
            <a:r>
              <a:rPr lang="fr-FR" sz="3500" dirty="0" smtClean="0">
                <a:solidFill>
                  <a:schemeClr val="tx2"/>
                </a:solidFill>
              </a:rPr>
              <a:t> par téléphone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fr-FR" sz="3500" dirty="0">
              <a:solidFill>
                <a:schemeClr val="tx2"/>
              </a:solidFill>
            </a:endParaRPr>
          </a:p>
          <a:p>
            <a:pPr algn="just"/>
            <a:r>
              <a:rPr lang="fr-FR" sz="3500" b="1" dirty="0" smtClean="0">
                <a:solidFill>
                  <a:schemeClr val="tx2"/>
                </a:solidFill>
              </a:rPr>
              <a:t>Les médecins spécialiste et généraliste, thérapeutes habituels du patient: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>
                <a:solidFill>
                  <a:schemeClr val="tx2"/>
                </a:solidFill>
              </a:rPr>
              <a:t>initient</a:t>
            </a:r>
            <a:r>
              <a:rPr lang="fr-FR" sz="3500" dirty="0" smtClean="0">
                <a:solidFill>
                  <a:schemeClr val="tx2"/>
                </a:solidFill>
              </a:rPr>
              <a:t> et adaptent la </a:t>
            </a:r>
            <a:r>
              <a:rPr lang="fr-FR" sz="3500" b="1" dirty="0" smtClean="0">
                <a:solidFill>
                  <a:schemeClr val="tx2"/>
                </a:solidFill>
              </a:rPr>
              <a:t>thérapeutique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Consultent les </a:t>
            </a:r>
            <a:r>
              <a:rPr lang="fr-FR" sz="3500" b="1" dirty="0" smtClean="0">
                <a:solidFill>
                  <a:schemeClr val="tx2"/>
                </a:solidFill>
              </a:rPr>
              <a:t>graphiques d’évolution </a:t>
            </a:r>
            <a:r>
              <a:rPr lang="fr-FR" sz="3500" dirty="0" smtClean="0">
                <a:solidFill>
                  <a:schemeClr val="tx2"/>
                </a:solidFill>
              </a:rPr>
              <a:t>lors des consultations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Prennent connaissance des messages et interventions des autres </a:t>
            </a:r>
            <a:r>
              <a:rPr lang="fr-FR" sz="3500" b="1" dirty="0" smtClean="0">
                <a:solidFill>
                  <a:schemeClr val="tx2"/>
                </a:solidFill>
              </a:rPr>
              <a:t>intervenants du domicile </a:t>
            </a:r>
            <a:r>
              <a:rPr lang="fr-FR" sz="3500" dirty="0" smtClean="0">
                <a:solidFill>
                  <a:schemeClr val="tx2"/>
                </a:solidFill>
              </a:rPr>
              <a:t>en matière d’aide et de soins.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fr-FR" sz="3500" dirty="0">
              <a:solidFill>
                <a:schemeClr val="tx2"/>
              </a:solidFill>
            </a:endParaRPr>
          </a:p>
          <a:p>
            <a:pPr algn="just"/>
            <a:r>
              <a:rPr lang="fr-FR" sz="3500" b="1" dirty="0" smtClean="0">
                <a:solidFill>
                  <a:schemeClr val="tx2"/>
                </a:solidFill>
              </a:rPr>
              <a:t>Les autres intervenants du domicile: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b="1" dirty="0" smtClean="0">
                <a:solidFill>
                  <a:schemeClr val="tx2"/>
                </a:solidFill>
              </a:rPr>
              <a:t>Notent</a:t>
            </a:r>
            <a:r>
              <a:rPr lang="fr-FR" sz="3500" dirty="0" smtClean="0">
                <a:solidFill>
                  <a:schemeClr val="tx2"/>
                </a:solidFill>
              </a:rPr>
              <a:t> leurs interventions et remarques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500" dirty="0" smtClean="0">
                <a:solidFill>
                  <a:schemeClr val="tx2"/>
                </a:solidFill>
              </a:rPr>
              <a:t>Consultent les informations auxquels ils ont accès (secret médical et RGPD)</a:t>
            </a:r>
            <a:endParaRPr lang="fr-FR" sz="3500" dirty="0"/>
          </a:p>
        </p:txBody>
      </p:sp>
      <p:pic>
        <p:nvPicPr>
          <p:cNvPr id="59" name="Image 58">
            <a:extLst>
              <a:ext uri="{FF2B5EF4-FFF2-40B4-BE49-F238E27FC236}">
                <a16:creationId xmlns="" xmlns:a16="http://schemas.microsoft.com/office/drawing/2014/main" id="{C2C67B7F-04CA-2249-84E2-560EEDDC8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2" y="31881011"/>
            <a:ext cx="11505070" cy="62930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81852" y="17445410"/>
            <a:ext cx="25061010" cy="830997"/>
          </a:xfrm>
          <a:prstGeom prst="rect">
            <a:avLst/>
          </a:prstGeom>
          <a:noFill/>
          <a:ln w="76200">
            <a:solidFill>
              <a:srgbClr val="6E8E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Partenaires des soins </a:t>
            </a:r>
            <a:r>
              <a:rPr lang="fr-FR" sz="4800" b="1" dirty="0">
                <a:solidFill>
                  <a:srgbClr val="6E8EB6"/>
                </a:solidFill>
              </a:rPr>
              <a:t>+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partenaires technologiques </a:t>
            </a:r>
            <a:r>
              <a:rPr lang="fr-FR" sz="4800" b="1" dirty="0">
                <a:solidFill>
                  <a:srgbClr val="6E8EB6"/>
                </a:solidFill>
              </a:rPr>
              <a:t>+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</a:rPr>
              <a:t>patients, 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dans une démarche </a:t>
            </a:r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</a:rPr>
              <a:t>participative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214287" y="30736622"/>
            <a:ext cx="17614979" cy="7417415"/>
          </a:xfrm>
          <a:prstGeom prst="rect">
            <a:avLst/>
          </a:prstGeom>
          <a:solidFill>
            <a:srgbClr val="FEF4EC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4400" b="1" dirty="0" smtClean="0">
                <a:solidFill>
                  <a:schemeClr val="accent1">
                    <a:lumMod val="50000"/>
                  </a:schemeClr>
                </a:solidFill>
              </a:rPr>
              <a:t>Evaluation:</a:t>
            </a:r>
          </a:p>
          <a:p>
            <a:endParaRPr lang="fr-BE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sz="3600" b="1" u="sng" dirty="0" smtClean="0">
                <a:solidFill>
                  <a:schemeClr val="accent1">
                    <a:lumMod val="50000"/>
                  </a:schemeClr>
                </a:solidFill>
              </a:rPr>
              <a:t>La tablette et son utilisation: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Capacité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 d’utilisation par les différentes parties prenantes; </a:t>
            </a:r>
            <a:r>
              <a:rPr lang="fr-BE" sz="3600" b="1" dirty="0" err="1" smtClean="0">
                <a:solidFill>
                  <a:schemeClr val="accent1">
                    <a:lumMod val="50000"/>
                  </a:schemeClr>
                </a:solidFill>
              </a:rPr>
              <a:t>empowerment</a:t>
            </a:r>
            <a:r>
              <a:rPr lang="fr-BE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du patient et de ses proches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Satisfaction et perception 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du patient, de ses proches, des intervenants, des médecins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Efficacité de la Gestion des 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alertes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Effets sur la 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coordination et la continuité 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des soins: interactions entre les intervenants appartenant au réseau du patient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BE" sz="3600" b="1" u="sng" dirty="0" smtClean="0">
                <a:solidFill>
                  <a:schemeClr val="accent1">
                    <a:lumMod val="50000"/>
                  </a:schemeClr>
                </a:solidFill>
              </a:rPr>
              <a:t>Analyse du dispositif dans son ensemble: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Analyse des 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coûts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, de la 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faisabilité générale</a:t>
            </a: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, des conditions </a:t>
            </a:r>
            <a:r>
              <a:rPr lang="fr-BE" sz="3600" dirty="0" err="1" smtClean="0">
                <a:solidFill>
                  <a:schemeClr val="accent1">
                    <a:lumMod val="75000"/>
                  </a:schemeClr>
                </a:solidFill>
              </a:rPr>
              <a:t>prérequises</a:t>
            </a:r>
            <a:endParaRPr lang="fr-BE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accent1">
                    <a:lumMod val="75000"/>
                  </a:schemeClr>
                </a:solidFill>
              </a:rPr>
              <a:t>des 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implications déontologiques et éthiques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85" y="7419635"/>
            <a:ext cx="7772400" cy="77957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2" y="25672743"/>
            <a:ext cx="10058400" cy="565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7894101" y="38330574"/>
            <a:ext cx="7746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Plus d’infos sur le projet :</a:t>
            </a:r>
          </a:p>
          <a:p>
            <a:pPr algn="ctr"/>
            <a:r>
              <a:rPr lang="fr-BE" sz="3600" dirty="0" smtClean="0">
                <a:hlinkClick r:id="rId11"/>
              </a:rPr>
              <a:t>https</a:t>
            </a:r>
            <a:r>
              <a:rPr lang="fr-BE" sz="3600" dirty="0">
                <a:hlinkClick r:id="rId11"/>
              </a:rPr>
              <a:t>://www.his2r-interreg.eu</a:t>
            </a:r>
            <a:r>
              <a:rPr lang="fr-BE" sz="3600" dirty="0" smtClean="0">
                <a:hlinkClick r:id="rId11"/>
              </a:rPr>
              <a:t>/</a:t>
            </a:r>
            <a:endParaRPr lang="fr-BE" sz="3600" dirty="0" smtClean="0"/>
          </a:p>
          <a:p>
            <a:pPr algn="ctr"/>
            <a:endParaRPr lang="fr-BE" sz="3600" dirty="0"/>
          </a:p>
          <a:p>
            <a:pPr algn="ctr"/>
            <a:endParaRPr lang="fr-BE" sz="3600" dirty="0" smtClean="0"/>
          </a:p>
          <a:p>
            <a:pPr algn="ctr"/>
            <a:endParaRPr lang="fr-BE" sz="3600" dirty="0"/>
          </a:p>
          <a:p>
            <a:pPr algn="ctr"/>
            <a:endParaRPr lang="fr-BE" sz="3600" dirty="0" smtClean="0"/>
          </a:p>
          <a:p>
            <a:pPr algn="ctr"/>
            <a:endParaRPr lang="fr-BE" sz="3600" dirty="0"/>
          </a:p>
          <a:p>
            <a:pPr algn="ctr"/>
            <a:r>
              <a:rPr lang="fr-BE" sz="3600" dirty="0" smtClean="0"/>
              <a:t> </a:t>
            </a:r>
            <a:endParaRPr lang="fr-BE" sz="3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81" y="38680470"/>
            <a:ext cx="2224601" cy="114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interreg-fwv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26" y="40118692"/>
            <a:ext cx="5400693" cy="11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621728" y="41409575"/>
            <a:ext cx="10369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altLang="fr-FR" sz="2800" dirty="0">
                <a:latin typeface="Arial" charset="0"/>
                <a:cs typeface="Arial" charset="0"/>
              </a:rPr>
              <a:t>Avec le soutien du Fonds </a:t>
            </a:r>
            <a:r>
              <a:rPr lang="fr-FR" altLang="fr-FR" sz="2800" dirty="0" err="1">
                <a:latin typeface="Arial" charset="0"/>
                <a:cs typeface="Arial" charset="0"/>
              </a:rPr>
              <a:t>européen</a:t>
            </a:r>
            <a:r>
              <a:rPr lang="fr-FR" altLang="fr-FR" sz="2800" dirty="0">
                <a:latin typeface="Arial" charset="0"/>
                <a:cs typeface="Arial" charset="0"/>
              </a:rPr>
              <a:t> de </a:t>
            </a:r>
            <a:r>
              <a:rPr lang="fr-FR" altLang="fr-FR" sz="2800" dirty="0" err="1">
                <a:latin typeface="Arial" charset="0"/>
                <a:cs typeface="Arial" charset="0"/>
              </a:rPr>
              <a:t>développement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régional</a:t>
            </a:r>
            <a:r>
              <a:rPr lang="fr-FR" altLang="fr-FR" sz="2800" dirty="0">
                <a:latin typeface="Arial" charset="0"/>
                <a:cs typeface="Arial" charset="0"/>
              </a:rPr>
              <a:t> Met </a:t>
            </a:r>
            <a:r>
              <a:rPr lang="fr-FR" altLang="fr-FR" sz="2800" dirty="0" err="1">
                <a:latin typeface="Arial" charset="0"/>
                <a:cs typeface="Arial" charset="0"/>
              </a:rPr>
              <a:t>steun</a:t>
            </a:r>
            <a:r>
              <a:rPr lang="fr-FR" altLang="fr-FR" sz="2800" dirty="0">
                <a:latin typeface="Arial" charset="0"/>
                <a:cs typeface="Arial" charset="0"/>
              </a:rPr>
              <a:t> van het </a:t>
            </a:r>
            <a:r>
              <a:rPr lang="fr-FR" altLang="fr-FR" sz="2800" dirty="0" err="1">
                <a:latin typeface="Arial" charset="0"/>
                <a:cs typeface="Arial" charset="0"/>
              </a:rPr>
              <a:t>Europees</a:t>
            </a:r>
            <a:r>
              <a:rPr lang="fr-FR" altLang="fr-FR" sz="2800" dirty="0">
                <a:latin typeface="Arial" charset="0"/>
                <a:cs typeface="Arial" charset="0"/>
              </a:rPr>
              <a:t> Fonds </a:t>
            </a:r>
            <a:r>
              <a:rPr lang="fr-FR" altLang="fr-FR" sz="2800" dirty="0" err="1">
                <a:latin typeface="Arial" charset="0"/>
                <a:cs typeface="Arial" charset="0"/>
              </a:rPr>
              <a:t>voor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Regionale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Ontwikkeling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</a:p>
          <a:p>
            <a:endParaRPr lang="fr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62751</TotalTime>
  <Words>542</Words>
  <Application>Microsoft Office PowerPoint</Application>
  <PresentationFormat>Personnalisé</PresentationFormat>
  <Paragraphs>71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cri</dc:creator>
  <cp:lastModifiedBy>TELLIER VERONIQUE </cp:lastModifiedBy>
  <cp:revision>562</cp:revision>
  <cp:lastPrinted>2017-10-04T13:48:02Z</cp:lastPrinted>
  <dcterms:created xsi:type="dcterms:W3CDTF">2011-02-18T09:36:11Z</dcterms:created>
  <dcterms:modified xsi:type="dcterms:W3CDTF">2021-05-28T10:56:33Z</dcterms:modified>
</cp:coreProperties>
</file>