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95" r:id="rId2"/>
    <p:sldId id="316" r:id="rId3"/>
    <p:sldId id="312" r:id="rId4"/>
    <p:sldId id="323" r:id="rId5"/>
    <p:sldId id="313" r:id="rId6"/>
    <p:sldId id="304" r:id="rId7"/>
    <p:sldId id="296" r:id="rId8"/>
    <p:sldId id="293" r:id="rId9"/>
    <p:sldId id="303" r:id="rId10"/>
    <p:sldId id="314" r:id="rId11"/>
    <p:sldId id="321" r:id="rId12"/>
    <p:sldId id="305" r:id="rId13"/>
    <p:sldId id="308" r:id="rId14"/>
    <p:sldId id="325" r:id="rId15"/>
    <p:sldId id="333" r:id="rId16"/>
    <p:sldId id="352" r:id="rId17"/>
    <p:sldId id="362" r:id="rId18"/>
    <p:sldId id="361" r:id="rId19"/>
    <p:sldId id="360" r:id="rId20"/>
    <p:sldId id="359" r:id="rId21"/>
    <p:sldId id="358" r:id="rId22"/>
    <p:sldId id="357" r:id="rId23"/>
    <p:sldId id="356" r:id="rId24"/>
    <p:sldId id="355" r:id="rId25"/>
    <p:sldId id="354" r:id="rId26"/>
    <p:sldId id="353" r:id="rId27"/>
    <p:sldId id="363" r:id="rId28"/>
    <p:sldId id="334" r:id="rId29"/>
    <p:sldId id="332" r:id="rId30"/>
    <p:sldId id="331" r:id="rId31"/>
    <p:sldId id="335" r:id="rId32"/>
    <p:sldId id="330" r:id="rId33"/>
    <p:sldId id="329" r:id="rId34"/>
    <p:sldId id="327" r:id="rId35"/>
    <p:sldId id="328" r:id="rId36"/>
    <p:sldId id="326" r:id="rId37"/>
    <p:sldId id="337" r:id="rId38"/>
    <p:sldId id="336" r:id="rId39"/>
    <p:sldId id="338" r:id="rId40"/>
    <p:sldId id="339" r:id="rId41"/>
    <p:sldId id="351" r:id="rId42"/>
    <p:sldId id="340" r:id="rId43"/>
    <p:sldId id="315" r:id="rId44"/>
    <p:sldId id="341" r:id="rId45"/>
    <p:sldId id="350" r:id="rId46"/>
    <p:sldId id="349" r:id="rId47"/>
    <p:sldId id="348" r:id="rId48"/>
    <p:sldId id="347" r:id="rId49"/>
    <p:sldId id="346" r:id="rId50"/>
    <p:sldId id="345" r:id="rId51"/>
    <p:sldId id="344" r:id="rId52"/>
    <p:sldId id="343"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paule.lerude@province.namur.be mrp" initials="m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69AFE"/>
    <a:srgbClr val="9FAEE5"/>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063" autoAdjust="0"/>
  </p:normalViewPr>
  <p:slideViewPr>
    <p:cSldViewPr>
      <p:cViewPr varScale="1">
        <p:scale>
          <a:sx n="56" d="100"/>
          <a:sy n="56" d="100"/>
        </p:scale>
        <p:origin x="-168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12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3E521-AAFD-4E57-AD05-EA6F7DD51D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23E5F32-03AC-40F6-A012-EA5AE714BB6A}">
      <dgm:prSet phldrT="[Texte]" custT="1"/>
      <dgm:spPr>
        <a:xfrm>
          <a:off x="0" y="47"/>
          <a:ext cx="3332530" cy="188657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fr-FR" sz="2800" b="1" dirty="0" smtClean="0">
              <a:solidFill>
                <a:srgbClr val="7030A0"/>
              </a:solidFill>
              <a:latin typeface="Calibri" panose="020F0502020204030204"/>
              <a:ea typeface="+mn-ea"/>
              <a:cs typeface="+mn-cs"/>
            </a:rPr>
            <a:t>Les interviews –Thèmes</a:t>
          </a:r>
          <a:endParaRPr lang="fr-FR" sz="2800" dirty="0">
            <a:solidFill>
              <a:sysClr val="window" lastClr="FFFFFF"/>
            </a:solidFill>
            <a:latin typeface="Calibri" panose="020F0502020204030204"/>
            <a:ea typeface="+mn-ea"/>
            <a:cs typeface="+mn-cs"/>
          </a:endParaRPr>
        </a:p>
      </dgm:t>
    </dgm:pt>
    <dgm:pt modelId="{66C9CB4F-227C-48EF-9224-CE0BBC9CF360}" type="parTrans" cxnId="{5E846EF8-B0D2-47E3-B86B-AF7BBC914037}">
      <dgm:prSet/>
      <dgm:spPr/>
      <dgm:t>
        <a:bodyPr/>
        <a:lstStyle/>
        <a:p>
          <a:endParaRPr lang="fr-FR"/>
        </a:p>
      </dgm:t>
    </dgm:pt>
    <dgm:pt modelId="{1692B2BD-22D1-4A14-881A-856BCA704C5C}" type="sibTrans" cxnId="{5E846EF8-B0D2-47E3-B86B-AF7BBC914037}">
      <dgm:prSet/>
      <dgm:spPr/>
      <dgm:t>
        <a:bodyPr/>
        <a:lstStyle/>
        <a:p>
          <a:endParaRPr lang="fr-FR"/>
        </a:p>
      </dgm:t>
    </dgm:pt>
    <dgm:pt modelId="{28CE7FE1-3DCF-47A7-B976-74090E20F709}">
      <dgm:prSet custT="1"/>
      <dgm:spPr>
        <a:xfrm rot="5400000">
          <a:off x="5540149" y="-2018914"/>
          <a:ext cx="1509259" cy="5924497"/>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fr-FR" sz="2400" dirty="0" smtClean="0">
              <a:solidFill>
                <a:sysClr val="windowText" lastClr="000000">
                  <a:hueOff val="0"/>
                  <a:satOff val="0"/>
                  <a:lumOff val="0"/>
                  <a:alphaOff val="0"/>
                </a:sysClr>
              </a:solidFill>
              <a:latin typeface="Calibri" panose="020F0502020204030204"/>
              <a:ea typeface="+mn-ea"/>
              <a:cs typeface="+mn-cs"/>
            </a:rPr>
            <a:t>Explorer leurs [</a:t>
          </a:r>
          <a:r>
            <a:rPr lang="fr-FR" sz="2400" b="1" dirty="0" smtClean="0">
              <a:solidFill>
                <a:sysClr val="windowText" lastClr="000000">
                  <a:hueOff val="0"/>
                  <a:satOff val="0"/>
                  <a:lumOff val="0"/>
                  <a:alphaOff val="0"/>
                </a:sysClr>
              </a:solidFill>
              <a:latin typeface="Calibri" panose="020F0502020204030204"/>
              <a:ea typeface="+mn-ea"/>
              <a:cs typeface="+mn-cs"/>
            </a:rPr>
            <a:t>besoins-ressentis-attentes –avis-difficultés-peurs</a:t>
          </a:r>
          <a:r>
            <a:rPr lang="fr-FR" sz="2400" dirty="0" smtClean="0">
              <a:solidFill>
                <a:sysClr val="windowText" lastClr="000000">
                  <a:hueOff val="0"/>
                  <a:satOff val="0"/>
                  <a:lumOff val="0"/>
                  <a:alphaOff val="0"/>
                </a:sysClr>
              </a:solidFill>
              <a:latin typeface="Calibri" panose="020F0502020204030204"/>
              <a:ea typeface="+mn-ea"/>
              <a:cs typeface="+mn-cs"/>
            </a:rPr>
            <a:t>]</a:t>
          </a:r>
        </a:p>
      </dgm:t>
    </dgm:pt>
    <dgm:pt modelId="{BE9E1BA6-2887-43D7-8833-9D9EC75246E2}" type="parTrans" cxnId="{D3844E30-AC6E-46E6-8B09-DF2B6BD55E55}">
      <dgm:prSet/>
      <dgm:spPr/>
      <dgm:t>
        <a:bodyPr/>
        <a:lstStyle/>
        <a:p>
          <a:endParaRPr lang="fr-FR"/>
        </a:p>
      </dgm:t>
    </dgm:pt>
    <dgm:pt modelId="{08C38BD5-83F7-4EA5-B171-D8B7EF26810F}" type="sibTrans" cxnId="{D3844E30-AC6E-46E6-8B09-DF2B6BD55E55}">
      <dgm:prSet/>
      <dgm:spPr/>
      <dgm:t>
        <a:bodyPr/>
        <a:lstStyle/>
        <a:p>
          <a:endParaRPr lang="fr-FR"/>
        </a:p>
      </dgm:t>
    </dgm:pt>
    <dgm:pt modelId="{2214531B-6B09-47C1-8179-FA7EC6D3CFF5}">
      <dgm:prSet custT="1"/>
      <dgm:spPr>
        <a:xfrm rot="5400000">
          <a:off x="5540149" y="-2018914"/>
          <a:ext cx="1509259" cy="5924497"/>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endParaRPr lang="fr-FR" sz="2400" dirty="0" smtClean="0">
            <a:solidFill>
              <a:sysClr val="windowText" lastClr="000000">
                <a:hueOff val="0"/>
                <a:satOff val="0"/>
                <a:lumOff val="0"/>
                <a:alphaOff val="0"/>
              </a:sysClr>
            </a:solidFill>
            <a:latin typeface="Calibri" panose="020F0502020204030204"/>
            <a:ea typeface="+mn-ea"/>
            <a:cs typeface="+mn-cs"/>
          </a:endParaRPr>
        </a:p>
      </dgm:t>
    </dgm:pt>
    <dgm:pt modelId="{DABB674D-12B9-4766-841C-60651F821127}" type="parTrans" cxnId="{0ED42949-E19C-4FCB-9565-6CC712C50CD7}">
      <dgm:prSet/>
      <dgm:spPr/>
      <dgm:t>
        <a:bodyPr/>
        <a:lstStyle/>
        <a:p>
          <a:endParaRPr lang="fr-FR"/>
        </a:p>
      </dgm:t>
    </dgm:pt>
    <dgm:pt modelId="{C86CC42B-E67D-40D0-A48A-51ADFD51A9CC}" type="sibTrans" cxnId="{0ED42949-E19C-4FCB-9565-6CC712C50CD7}">
      <dgm:prSet/>
      <dgm:spPr/>
      <dgm:t>
        <a:bodyPr/>
        <a:lstStyle/>
        <a:p>
          <a:endParaRPr lang="fr-FR"/>
        </a:p>
      </dgm:t>
    </dgm:pt>
    <dgm:pt modelId="{A4814B3F-710D-4080-A6DA-302AC57D77D5}">
      <dgm:prSet custT="1"/>
      <dgm:spPr>
        <a:xfrm>
          <a:off x="0" y="1980950"/>
          <a:ext cx="3332530" cy="188657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fr-FR" sz="2800" b="1" dirty="0" smtClean="0">
              <a:solidFill>
                <a:srgbClr val="7030A0"/>
              </a:solidFill>
              <a:latin typeface="Calibri" panose="020F0502020204030204"/>
              <a:ea typeface="+mn-ea"/>
              <a:cs typeface="+mn-cs"/>
            </a:rPr>
            <a:t>Les interviews – Constats </a:t>
          </a:r>
          <a:endParaRPr lang="fr-FR" sz="2800" b="1" dirty="0">
            <a:solidFill>
              <a:srgbClr val="7030A0"/>
            </a:solidFill>
            <a:latin typeface="Calibri" panose="020F0502020204030204"/>
            <a:ea typeface="+mn-ea"/>
            <a:cs typeface="+mn-cs"/>
          </a:endParaRPr>
        </a:p>
      </dgm:t>
    </dgm:pt>
    <dgm:pt modelId="{8E5E1A32-4E3C-4B1B-9DE6-0B88DF8A23D9}" type="parTrans" cxnId="{E38367EA-B637-4999-8C41-67285FB0166D}">
      <dgm:prSet/>
      <dgm:spPr/>
      <dgm:t>
        <a:bodyPr/>
        <a:lstStyle/>
        <a:p>
          <a:endParaRPr lang="fr-FR"/>
        </a:p>
      </dgm:t>
    </dgm:pt>
    <dgm:pt modelId="{97BDF7DA-FEDB-4E48-A62D-DF271F141800}" type="sibTrans" cxnId="{E38367EA-B637-4999-8C41-67285FB0166D}">
      <dgm:prSet/>
      <dgm:spPr/>
      <dgm:t>
        <a:bodyPr/>
        <a:lstStyle/>
        <a:p>
          <a:endParaRPr lang="fr-FR"/>
        </a:p>
      </dgm:t>
    </dgm:pt>
    <dgm:pt modelId="{0B646AB3-A538-4050-B179-69227FE61710}">
      <dgm:prSet custT="1"/>
      <dgm:spPr>
        <a:xfrm rot="5400000">
          <a:off x="5540149" y="-38010"/>
          <a:ext cx="1509259" cy="5924497"/>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fr-FR" sz="2400" dirty="0" smtClean="0">
              <a:solidFill>
                <a:sysClr val="windowText" lastClr="000000">
                  <a:hueOff val="0"/>
                  <a:satOff val="0"/>
                  <a:lumOff val="0"/>
                  <a:alphaOff val="0"/>
                </a:sysClr>
              </a:solidFill>
              <a:latin typeface="Calibri" panose="020F0502020204030204"/>
              <a:ea typeface="+mn-ea"/>
              <a:cs typeface="+mn-cs"/>
            </a:rPr>
            <a:t>Les patients atteints de maladies chroniques et des maladies liées à l’âge </a:t>
          </a:r>
          <a:endParaRPr lang="fr-FR" sz="2400" dirty="0">
            <a:solidFill>
              <a:sysClr val="windowText" lastClr="000000">
                <a:hueOff val="0"/>
                <a:satOff val="0"/>
                <a:lumOff val="0"/>
                <a:alphaOff val="0"/>
              </a:sysClr>
            </a:solidFill>
            <a:latin typeface="Calibri" panose="020F0502020204030204"/>
            <a:ea typeface="+mn-ea"/>
            <a:cs typeface="+mn-cs"/>
          </a:endParaRPr>
        </a:p>
      </dgm:t>
    </dgm:pt>
    <dgm:pt modelId="{0A37CCBF-7973-4E4A-96C2-EA530FD7BD14}" type="parTrans" cxnId="{28E9BDC2-2869-417B-9D1B-0DDCDF94CE33}">
      <dgm:prSet/>
      <dgm:spPr/>
      <dgm:t>
        <a:bodyPr/>
        <a:lstStyle/>
        <a:p>
          <a:endParaRPr lang="fr-FR"/>
        </a:p>
      </dgm:t>
    </dgm:pt>
    <dgm:pt modelId="{FB46DDE8-2F3A-4129-832C-82DA5A200B23}" type="sibTrans" cxnId="{28E9BDC2-2869-417B-9D1B-0DDCDF94CE33}">
      <dgm:prSet/>
      <dgm:spPr/>
      <dgm:t>
        <a:bodyPr/>
        <a:lstStyle/>
        <a:p>
          <a:endParaRPr lang="fr-FR"/>
        </a:p>
      </dgm:t>
    </dgm:pt>
    <dgm:pt modelId="{AFFC5BDF-3053-4DA9-A353-004B7D5C6AE4}">
      <dgm:prSet custT="1"/>
      <dgm:spPr>
        <a:xfrm rot="5400000">
          <a:off x="5540149" y="-38010"/>
          <a:ext cx="1509259" cy="5924497"/>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fr-FR" sz="2400" dirty="0" smtClean="0">
              <a:solidFill>
                <a:sysClr val="windowText" lastClr="000000">
                  <a:hueOff val="0"/>
                  <a:satOff val="0"/>
                  <a:lumOff val="0"/>
                  <a:alphaOff val="0"/>
                </a:sysClr>
              </a:solidFill>
              <a:latin typeface="Calibri" panose="020F0502020204030204"/>
              <a:ea typeface="+mn-ea"/>
              <a:cs typeface="+mn-cs"/>
            </a:rPr>
            <a:t>Intègre l’avancée vers la dépendance </a:t>
          </a:r>
          <a:endParaRPr lang="fr-FR" sz="2400" dirty="0">
            <a:solidFill>
              <a:sysClr val="windowText" lastClr="000000">
                <a:hueOff val="0"/>
                <a:satOff val="0"/>
                <a:lumOff val="0"/>
                <a:alphaOff val="0"/>
              </a:sysClr>
            </a:solidFill>
            <a:latin typeface="Calibri" panose="020F0502020204030204"/>
            <a:ea typeface="+mn-ea"/>
            <a:cs typeface="+mn-cs"/>
          </a:endParaRPr>
        </a:p>
      </dgm:t>
    </dgm:pt>
    <dgm:pt modelId="{D0767292-0690-4C39-8363-B2D0507FB9B8}" type="parTrans" cxnId="{6D221ADC-9B20-4678-984E-ABCBBD532366}">
      <dgm:prSet/>
      <dgm:spPr/>
      <dgm:t>
        <a:bodyPr/>
        <a:lstStyle/>
        <a:p>
          <a:endParaRPr lang="fr-FR"/>
        </a:p>
      </dgm:t>
    </dgm:pt>
    <dgm:pt modelId="{5C060E91-B464-4581-8165-82B2EB0DE405}" type="sibTrans" cxnId="{6D221ADC-9B20-4678-984E-ABCBBD532366}">
      <dgm:prSet/>
      <dgm:spPr/>
      <dgm:t>
        <a:bodyPr/>
        <a:lstStyle/>
        <a:p>
          <a:endParaRPr lang="fr-FR"/>
        </a:p>
      </dgm:t>
    </dgm:pt>
    <dgm:pt modelId="{3746F3C5-C71A-42B1-B32B-0816C4698EC4}" type="pres">
      <dgm:prSet presAssocID="{0983E521-AAFD-4E57-AD05-EA6F7DD51D80}" presName="Name0" presStyleCnt="0">
        <dgm:presLayoutVars>
          <dgm:dir/>
          <dgm:animLvl val="lvl"/>
          <dgm:resizeHandles val="exact"/>
        </dgm:presLayoutVars>
      </dgm:prSet>
      <dgm:spPr/>
      <dgm:t>
        <a:bodyPr/>
        <a:lstStyle/>
        <a:p>
          <a:endParaRPr lang="fr-BE"/>
        </a:p>
      </dgm:t>
    </dgm:pt>
    <dgm:pt modelId="{BAD31AC8-4762-465E-84C6-FCEABBA1E003}" type="pres">
      <dgm:prSet presAssocID="{E23E5F32-03AC-40F6-A012-EA5AE714BB6A}" presName="linNode" presStyleCnt="0"/>
      <dgm:spPr/>
    </dgm:pt>
    <dgm:pt modelId="{37D19CCE-9FBD-4D6D-BC4E-946B2384766B}" type="pres">
      <dgm:prSet presAssocID="{E23E5F32-03AC-40F6-A012-EA5AE714BB6A}" presName="parentText" presStyleLbl="node1" presStyleIdx="0" presStyleCnt="2">
        <dgm:presLayoutVars>
          <dgm:chMax val="1"/>
          <dgm:bulletEnabled val="1"/>
        </dgm:presLayoutVars>
      </dgm:prSet>
      <dgm:spPr/>
      <dgm:t>
        <a:bodyPr/>
        <a:lstStyle/>
        <a:p>
          <a:endParaRPr lang="fr-FR"/>
        </a:p>
      </dgm:t>
    </dgm:pt>
    <dgm:pt modelId="{2B5B23F7-D099-44FE-A294-90E33361E345}" type="pres">
      <dgm:prSet presAssocID="{E23E5F32-03AC-40F6-A012-EA5AE714BB6A}" presName="descendantText" presStyleLbl="alignAccFollowNode1" presStyleIdx="0" presStyleCnt="2">
        <dgm:presLayoutVars>
          <dgm:bulletEnabled val="1"/>
        </dgm:presLayoutVars>
      </dgm:prSet>
      <dgm:spPr/>
      <dgm:t>
        <a:bodyPr/>
        <a:lstStyle/>
        <a:p>
          <a:endParaRPr lang="fr-BE"/>
        </a:p>
      </dgm:t>
    </dgm:pt>
    <dgm:pt modelId="{4B3E803A-7859-4827-BD72-BD29DED45F59}" type="pres">
      <dgm:prSet presAssocID="{1692B2BD-22D1-4A14-881A-856BCA704C5C}" presName="sp" presStyleCnt="0"/>
      <dgm:spPr/>
    </dgm:pt>
    <dgm:pt modelId="{B601553F-5AF4-4A32-9330-E0A9952C6276}" type="pres">
      <dgm:prSet presAssocID="{A4814B3F-710D-4080-A6DA-302AC57D77D5}" presName="linNode" presStyleCnt="0"/>
      <dgm:spPr/>
    </dgm:pt>
    <dgm:pt modelId="{871EF2E6-D3C5-4091-B3A5-3496E7EC8981}" type="pres">
      <dgm:prSet presAssocID="{A4814B3F-710D-4080-A6DA-302AC57D77D5}" presName="parentText" presStyleLbl="node1" presStyleIdx="1" presStyleCnt="2">
        <dgm:presLayoutVars>
          <dgm:chMax val="1"/>
          <dgm:bulletEnabled val="1"/>
        </dgm:presLayoutVars>
      </dgm:prSet>
      <dgm:spPr/>
      <dgm:t>
        <a:bodyPr/>
        <a:lstStyle/>
        <a:p>
          <a:endParaRPr lang="fr-FR"/>
        </a:p>
      </dgm:t>
    </dgm:pt>
    <dgm:pt modelId="{67BA167C-2352-44F2-9E8A-0BECB7FCD833}" type="pres">
      <dgm:prSet presAssocID="{A4814B3F-710D-4080-A6DA-302AC57D77D5}" presName="descendantText" presStyleLbl="alignAccFollowNode1" presStyleIdx="1" presStyleCnt="2">
        <dgm:presLayoutVars>
          <dgm:bulletEnabled val="1"/>
        </dgm:presLayoutVars>
      </dgm:prSet>
      <dgm:spPr/>
      <dgm:t>
        <a:bodyPr/>
        <a:lstStyle/>
        <a:p>
          <a:endParaRPr lang="fr-FR"/>
        </a:p>
      </dgm:t>
    </dgm:pt>
  </dgm:ptLst>
  <dgm:cxnLst>
    <dgm:cxn modelId="{10E023AD-7D35-4A4A-9946-4EF6A94671DF}" type="presOf" srcId="{2214531B-6B09-47C1-8179-FA7EC6D3CFF5}" destId="{2B5B23F7-D099-44FE-A294-90E33361E345}" srcOrd="0" destOrd="1" presId="urn:microsoft.com/office/officeart/2005/8/layout/vList5"/>
    <dgm:cxn modelId="{BDBA7651-6149-42FF-B905-EEF716F123B9}" type="presOf" srcId="{E23E5F32-03AC-40F6-A012-EA5AE714BB6A}" destId="{37D19CCE-9FBD-4D6D-BC4E-946B2384766B}" srcOrd="0" destOrd="0" presId="urn:microsoft.com/office/officeart/2005/8/layout/vList5"/>
    <dgm:cxn modelId="{83E17FA7-7227-46E5-8721-7A70DB070A89}" type="presOf" srcId="{0B646AB3-A538-4050-B179-69227FE61710}" destId="{67BA167C-2352-44F2-9E8A-0BECB7FCD833}" srcOrd="0" destOrd="0" presId="urn:microsoft.com/office/officeart/2005/8/layout/vList5"/>
    <dgm:cxn modelId="{5E846EF8-B0D2-47E3-B86B-AF7BBC914037}" srcId="{0983E521-AAFD-4E57-AD05-EA6F7DD51D80}" destId="{E23E5F32-03AC-40F6-A012-EA5AE714BB6A}" srcOrd="0" destOrd="0" parTransId="{66C9CB4F-227C-48EF-9224-CE0BBC9CF360}" sibTransId="{1692B2BD-22D1-4A14-881A-856BCA704C5C}"/>
    <dgm:cxn modelId="{37AF60B5-C304-42FD-8407-FA3559B960D1}" type="presOf" srcId="{0983E521-AAFD-4E57-AD05-EA6F7DD51D80}" destId="{3746F3C5-C71A-42B1-B32B-0816C4698EC4}" srcOrd="0" destOrd="0" presId="urn:microsoft.com/office/officeart/2005/8/layout/vList5"/>
    <dgm:cxn modelId="{D3844E30-AC6E-46E6-8B09-DF2B6BD55E55}" srcId="{E23E5F32-03AC-40F6-A012-EA5AE714BB6A}" destId="{28CE7FE1-3DCF-47A7-B976-74090E20F709}" srcOrd="0" destOrd="0" parTransId="{BE9E1BA6-2887-43D7-8833-9D9EC75246E2}" sibTransId="{08C38BD5-83F7-4EA5-B171-D8B7EF26810F}"/>
    <dgm:cxn modelId="{8EA60E72-096A-41F1-BA7A-92DD9F9C4AC0}" type="presOf" srcId="{28CE7FE1-3DCF-47A7-B976-74090E20F709}" destId="{2B5B23F7-D099-44FE-A294-90E33361E345}" srcOrd="0" destOrd="0" presId="urn:microsoft.com/office/officeart/2005/8/layout/vList5"/>
    <dgm:cxn modelId="{28E9BDC2-2869-417B-9D1B-0DDCDF94CE33}" srcId="{A4814B3F-710D-4080-A6DA-302AC57D77D5}" destId="{0B646AB3-A538-4050-B179-69227FE61710}" srcOrd="0" destOrd="0" parTransId="{0A37CCBF-7973-4E4A-96C2-EA530FD7BD14}" sibTransId="{FB46DDE8-2F3A-4129-832C-82DA5A200B23}"/>
    <dgm:cxn modelId="{38B0D4A8-326A-4832-A016-FD4271FD4F21}" type="presOf" srcId="{AFFC5BDF-3053-4DA9-A353-004B7D5C6AE4}" destId="{67BA167C-2352-44F2-9E8A-0BECB7FCD833}" srcOrd="0" destOrd="1" presId="urn:microsoft.com/office/officeart/2005/8/layout/vList5"/>
    <dgm:cxn modelId="{6D221ADC-9B20-4678-984E-ABCBBD532366}" srcId="{A4814B3F-710D-4080-A6DA-302AC57D77D5}" destId="{AFFC5BDF-3053-4DA9-A353-004B7D5C6AE4}" srcOrd="1" destOrd="0" parTransId="{D0767292-0690-4C39-8363-B2D0507FB9B8}" sibTransId="{5C060E91-B464-4581-8165-82B2EB0DE405}"/>
    <dgm:cxn modelId="{850FE5BC-DE95-4D42-94DA-065C1016D6E4}" type="presOf" srcId="{A4814B3F-710D-4080-A6DA-302AC57D77D5}" destId="{871EF2E6-D3C5-4091-B3A5-3496E7EC8981}" srcOrd="0" destOrd="0" presId="urn:microsoft.com/office/officeart/2005/8/layout/vList5"/>
    <dgm:cxn modelId="{E38367EA-B637-4999-8C41-67285FB0166D}" srcId="{0983E521-AAFD-4E57-AD05-EA6F7DD51D80}" destId="{A4814B3F-710D-4080-A6DA-302AC57D77D5}" srcOrd="1" destOrd="0" parTransId="{8E5E1A32-4E3C-4B1B-9DE6-0B88DF8A23D9}" sibTransId="{97BDF7DA-FEDB-4E48-A62D-DF271F141800}"/>
    <dgm:cxn modelId="{0ED42949-E19C-4FCB-9565-6CC712C50CD7}" srcId="{E23E5F32-03AC-40F6-A012-EA5AE714BB6A}" destId="{2214531B-6B09-47C1-8179-FA7EC6D3CFF5}" srcOrd="1" destOrd="0" parTransId="{DABB674D-12B9-4766-841C-60651F821127}" sibTransId="{C86CC42B-E67D-40D0-A48A-51ADFD51A9CC}"/>
    <dgm:cxn modelId="{EC9DD175-A814-4921-9696-AFEE2DED135E}" type="presParOf" srcId="{3746F3C5-C71A-42B1-B32B-0816C4698EC4}" destId="{BAD31AC8-4762-465E-84C6-FCEABBA1E003}" srcOrd="0" destOrd="0" presId="urn:microsoft.com/office/officeart/2005/8/layout/vList5"/>
    <dgm:cxn modelId="{BFB14738-0980-4DF5-B4FB-1DD9EB32A56B}" type="presParOf" srcId="{BAD31AC8-4762-465E-84C6-FCEABBA1E003}" destId="{37D19CCE-9FBD-4D6D-BC4E-946B2384766B}" srcOrd="0" destOrd="0" presId="urn:microsoft.com/office/officeart/2005/8/layout/vList5"/>
    <dgm:cxn modelId="{317735D4-FF5B-477B-B6FD-97C0F34BDDF1}" type="presParOf" srcId="{BAD31AC8-4762-465E-84C6-FCEABBA1E003}" destId="{2B5B23F7-D099-44FE-A294-90E33361E345}" srcOrd="1" destOrd="0" presId="urn:microsoft.com/office/officeart/2005/8/layout/vList5"/>
    <dgm:cxn modelId="{F2D8FF9F-D206-4DD8-8124-9ACB34DF93E3}" type="presParOf" srcId="{3746F3C5-C71A-42B1-B32B-0816C4698EC4}" destId="{4B3E803A-7859-4827-BD72-BD29DED45F59}" srcOrd="1" destOrd="0" presId="urn:microsoft.com/office/officeart/2005/8/layout/vList5"/>
    <dgm:cxn modelId="{031D5743-2D83-4F6E-B9D4-2B87DB4386D9}" type="presParOf" srcId="{3746F3C5-C71A-42B1-B32B-0816C4698EC4}" destId="{B601553F-5AF4-4A32-9330-E0A9952C6276}" srcOrd="2" destOrd="0" presId="urn:microsoft.com/office/officeart/2005/8/layout/vList5"/>
    <dgm:cxn modelId="{C57359C0-86B4-4A6C-9160-3A2D226B5601}" type="presParOf" srcId="{B601553F-5AF4-4A32-9330-E0A9952C6276}" destId="{871EF2E6-D3C5-4091-B3A5-3496E7EC8981}" srcOrd="0" destOrd="0" presId="urn:microsoft.com/office/officeart/2005/8/layout/vList5"/>
    <dgm:cxn modelId="{48170982-B7BE-40EE-91CC-9D8256D6B229}" type="presParOf" srcId="{B601553F-5AF4-4A32-9330-E0A9952C6276}" destId="{67BA167C-2352-44F2-9E8A-0BECB7FCD8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3E521-AAFD-4E57-AD05-EA6F7DD51D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2214531B-6B09-47C1-8179-FA7EC6D3CFF5}">
      <dgm:prSet custT="1"/>
      <dgm:spPr>
        <a:xfrm>
          <a:off x="308" y="569668"/>
          <a:ext cx="2476048" cy="311262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fr-FR" sz="2800" b="1" dirty="0" smtClean="0">
              <a:solidFill>
                <a:srgbClr val="7030A0"/>
              </a:solidFill>
              <a:latin typeface="Calibri" panose="020F0502020204030204"/>
              <a:ea typeface="+mn-ea"/>
              <a:cs typeface="+mn-cs"/>
            </a:rPr>
            <a:t>Les interviews – Constats </a:t>
          </a:r>
          <a:endParaRPr lang="fr-FR" sz="2400" dirty="0" smtClean="0">
            <a:solidFill>
              <a:sysClr val="window" lastClr="FFFFFF"/>
            </a:solidFill>
            <a:latin typeface="Calibri" panose="020F0502020204030204"/>
            <a:ea typeface="+mn-ea"/>
            <a:cs typeface="+mn-cs"/>
          </a:endParaRPr>
        </a:p>
      </dgm:t>
    </dgm:pt>
    <dgm:pt modelId="{DABB674D-12B9-4766-841C-60651F821127}" type="parTrans" cxnId="{0ED42949-E19C-4FCB-9565-6CC712C50CD7}">
      <dgm:prSet/>
      <dgm:spPr/>
      <dgm:t>
        <a:bodyPr/>
        <a:lstStyle/>
        <a:p>
          <a:endParaRPr lang="fr-FR"/>
        </a:p>
      </dgm:t>
    </dgm:pt>
    <dgm:pt modelId="{C86CC42B-E67D-40D0-A48A-51ADFD51A9CC}" type="sibTrans" cxnId="{0ED42949-E19C-4FCB-9565-6CC712C50CD7}">
      <dgm:prSet/>
      <dgm:spPr/>
      <dgm:t>
        <a:bodyPr/>
        <a:lstStyle/>
        <a:p>
          <a:endParaRPr lang="fr-FR"/>
        </a:p>
      </dgm:t>
    </dgm:pt>
    <dgm:pt modelId="{0B646AB3-A538-4050-B179-69227FE61710}">
      <dgm:prSet custT="1"/>
      <dgm:spPr>
        <a:xfrm rot="5400000">
          <a:off x="4893855" y="-1990641"/>
          <a:ext cx="3398246" cy="823324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fr-FR" sz="2400" dirty="0" smtClean="0">
              <a:solidFill>
                <a:srgbClr val="002060"/>
              </a:solidFill>
              <a:latin typeface="Calibri" panose="020F0502020204030204"/>
              <a:ea typeface="+mn-ea"/>
              <a:cs typeface="+mn-cs"/>
            </a:rPr>
            <a:t>Le marqueur de l’</a:t>
          </a:r>
          <a:r>
            <a:rPr lang="fr-FR" sz="2400" dirty="0" err="1" smtClean="0">
              <a:solidFill>
                <a:srgbClr val="002060"/>
              </a:solidFill>
              <a:latin typeface="Calibri" panose="020F0502020204030204"/>
              <a:ea typeface="+mn-ea"/>
              <a:cs typeface="+mn-cs"/>
            </a:rPr>
            <a:t>automesure</a:t>
          </a:r>
          <a:r>
            <a:rPr lang="fr-FR" sz="2400" dirty="0" smtClean="0">
              <a:solidFill>
                <a:srgbClr val="002060"/>
              </a:solidFill>
              <a:latin typeface="Calibri" panose="020F0502020204030204"/>
              <a:ea typeface="+mn-ea"/>
              <a:cs typeface="+mn-cs"/>
            </a:rPr>
            <a:t> servirait de médiation dans le suivi de santé du patient</a:t>
          </a:r>
          <a:endParaRPr lang="fr-FR" sz="2400" dirty="0">
            <a:solidFill>
              <a:sysClr val="windowText" lastClr="000000">
                <a:hueOff val="0"/>
                <a:satOff val="0"/>
                <a:lumOff val="0"/>
                <a:alphaOff val="0"/>
              </a:sysClr>
            </a:solidFill>
            <a:latin typeface="Calibri" panose="020F0502020204030204"/>
            <a:ea typeface="+mn-ea"/>
            <a:cs typeface="+mn-cs"/>
          </a:endParaRPr>
        </a:p>
      </dgm:t>
    </dgm:pt>
    <dgm:pt modelId="{0A37CCBF-7973-4E4A-96C2-EA530FD7BD14}" type="parTrans" cxnId="{28E9BDC2-2869-417B-9D1B-0DDCDF94CE33}">
      <dgm:prSet/>
      <dgm:spPr/>
      <dgm:t>
        <a:bodyPr/>
        <a:lstStyle/>
        <a:p>
          <a:endParaRPr lang="fr-FR"/>
        </a:p>
      </dgm:t>
    </dgm:pt>
    <dgm:pt modelId="{FB46DDE8-2F3A-4129-832C-82DA5A200B23}" type="sibTrans" cxnId="{28E9BDC2-2869-417B-9D1B-0DDCDF94CE33}">
      <dgm:prSet/>
      <dgm:spPr/>
      <dgm:t>
        <a:bodyPr/>
        <a:lstStyle/>
        <a:p>
          <a:endParaRPr lang="fr-FR"/>
        </a:p>
      </dgm:t>
    </dgm:pt>
    <dgm:pt modelId="{AB6E57C5-95DC-4862-B98C-071E046998C1}">
      <dgm:prSet custT="1"/>
      <dgm:spPr>
        <a:xfrm rot="5400000">
          <a:off x="4893855" y="-1990641"/>
          <a:ext cx="3398246" cy="823324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fr-FR" sz="2400" dirty="0" smtClean="0">
              <a:solidFill>
                <a:srgbClr val="002060"/>
              </a:solidFill>
              <a:latin typeface="Calibri" panose="020F0502020204030204"/>
              <a:ea typeface="+mn-ea"/>
              <a:cs typeface="+mn-cs"/>
            </a:rPr>
            <a:t>Le suivi journalier devrait seulement conduire à des encouragements pour la motivation</a:t>
          </a:r>
          <a:endParaRPr lang="fr-FR" sz="2400" dirty="0">
            <a:solidFill>
              <a:srgbClr val="002060"/>
            </a:solidFill>
            <a:latin typeface="Calibri" panose="020F0502020204030204"/>
            <a:ea typeface="+mn-ea"/>
            <a:cs typeface="+mn-cs"/>
          </a:endParaRPr>
        </a:p>
      </dgm:t>
    </dgm:pt>
    <dgm:pt modelId="{74FCC031-87B7-49B5-BD8E-ABD701A95832}" type="parTrans" cxnId="{6ADF5B0D-1010-4C18-9B80-E7D72DB86CE2}">
      <dgm:prSet/>
      <dgm:spPr/>
      <dgm:t>
        <a:bodyPr/>
        <a:lstStyle/>
        <a:p>
          <a:endParaRPr lang="fr-FR"/>
        </a:p>
      </dgm:t>
    </dgm:pt>
    <dgm:pt modelId="{BF0C15BA-55EB-4A6C-81E9-0CC6B5EE62DD}" type="sibTrans" cxnId="{6ADF5B0D-1010-4C18-9B80-E7D72DB86CE2}">
      <dgm:prSet/>
      <dgm:spPr/>
      <dgm:t>
        <a:bodyPr/>
        <a:lstStyle/>
        <a:p>
          <a:endParaRPr lang="fr-FR"/>
        </a:p>
      </dgm:t>
    </dgm:pt>
    <dgm:pt modelId="{C37D0F60-08F9-425D-BF13-6C197262907C}">
      <dgm:prSet custT="1"/>
      <dgm:spPr>
        <a:xfrm rot="5400000">
          <a:off x="4893855" y="-1990641"/>
          <a:ext cx="3398246" cy="823324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fr-FR" sz="2400" dirty="0" smtClean="0">
              <a:solidFill>
                <a:srgbClr val="002060"/>
              </a:solidFill>
              <a:latin typeface="Calibri" panose="020F0502020204030204"/>
              <a:ea typeface="+mn-ea"/>
              <a:cs typeface="+mn-cs"/>
            </a:rPr>
            <a:t>Les patients insistent sur des appareils sans problème de fonctionnement</a:t>
          </a:r>
          <a:endParaRPr lang="fr-FR" sz="2400" dirty="0">
            <a:solidFill>
              <a:srgbClr val="002060"/>
            </a:solidFill>
            <a:latin typeface="Calibri" panose="020F0502020204030204"/>
            <a:ea typeface="+mn-ea"/>
            <a:cs typeface="+mn-cs"/>
          </a:endParaRPr>
        </a:p>
      </dgm:t>
    </dgm:pt>
    <dgm:pt modelId="{02684531-C3EA-4BC8-A7C1-EA1C16B255AC}" type="parTrans" cxnId="{C24C5F60-5AD6-4FC3-9D5E-94C342073D28}">
      <dgm:prSet/>
      <dgm:spPr/>
      <dgm:t>
        <a:bodyPr/>
        <a:lstStyle/>
        <a:p>
          <a:endParaRPr lang="fr-FR"/>
        </a:p>
      </dgm:t>
    </dgm:pt>
    <dgm:pt modelId="{6C8D7AAF-0D43-4B94-A3F3-3458253418C2}" type="sibTrans" cxnId="{C24C5F60-5AD6-4FC3-9D5E-94C342073D28}">
      <dgm:prSet/>
      <dgm:spPr/>
      <dgm:t>
        <a:bodyPr/>
        <a:lstStyle/>
        <a:p>
          <a:endParaRPr lang="fr-FR"/>
        </a:p>
      </dgm:t>
    </dgm:pt>
    <dgm:pt modelId="{147ACFE9-6925-453A-9FE2-4154FE03F99F}">
      <dgm:prSet custT="1"/>
      <dgm:spPr>
        <a:xfrm rot="5400000">
          <a:off x="4893855" y="-1990641"/>
          <a:ext cx="3398246" cy="823324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r>
            <a:rPr lang="fr-FR" sz="2400" dirty="0" smtClean="0">
              <a:solidFill>
                <a:srgbClr val="002060"/>
              </a:solidFill>
              <a:latin typeface="Calibri" panose="020F0502020204030204"/>
              <a:ea typeface="+mn-ea"/>
              <a:cs typeface="+mn-cs"/>
            </a:rPr>
            <a:t>Ils demandent à avoir seulement à faire des « choses simples »</a:t>
          </a:r>
          <a:endParaRPr lang="fr-FR" sz="2400" dirty="0">
            <a:solidFill>
              <a:srgbClr val="002060"/>
            </a:solidFill>
            <a:latin typeface="Calibri" panose="020F0502020204030204"/>
            <a:ea typeface="+mn-ea"/>
            <a:cs typeface="+mn-cs"/>
          </a:endParaRPr>
        </a:p>
      </dgm:t>
    </dgm:pt>
    <dgm:pt modelId="{003518C3-2344-4489-B2B6-338233770F30}" type="parTrans" cxnId="{45C08142-A181-4E1C-8478-7295749B63C4}">
      <dgm:prSet/>
      <dgm:spPr/>
      <dgm:t>
        <a:bodyPr/>
        <a:lstStyle/>
        <a:p>
          <a:endParaRPr lang="fr-FR"/>
        </a:p>
      </dgm:t>
    </dgm:pt>
    <dgm:pt modelId="{A69E70C3-5D8E-4E0A-BE7A-27E00CF2BD91}" type="sibTrans" cxnId="{45C08142-A181-4E1C-8478-7295749B63C4}">
      <dgm:prSet/>
      <dgm:spPr/>
      <dgm:t>
        <a:bodyPr/>
        <a:lstStyle/>
        <a:p>
          <a:endParaRPr lang="fr-FR"/>
        </a:p>
      </dgm:t>
    </dgm:pt>
    <dgm:pt modelId="{3746F3C5-C71A-42B1-B32B-0816C4698EC4}" type="pres">
      <dgm:prSet presAssocID="{0983E521-AAFD-4E57-AD05-EA6F7DD51D80}" presName="Name0" presStyleCnt="0">
        <dgm:presLayoutVars>
          <dgm:dir/>
          <dgm:animLvl val="lvl"/>
          <dgm:resizeHandles val="exact"/>
        </dgm:presLayoutVars>
      </dgm:prSet>
      <dgm:spPr/>
      <dgm:t>
        <a:bodyPr/>
        <a:lstStyle/>
        <a:p>
          <a:endParaRPr lang="fr-BE"/>
        </a:p>
      </dgm:t>
    </dgm:pt>
    <dgm:pt modelId="{5D0A854E-BCEE-4663-BC82-1E1DC1ACFA0E}" type="pres">
      <dgm:prSet presAssocID="{2214531B-6B09-47C1-8179-FA7EC6D3CFF5}" presName="linNode" presStyleCnt="0"/>
      <dgm:spPr/>
    </dgm:pt>
    <dgm:pt modelId="{6E09AD8B-3746-479B-9DF1-2A6D7655BC63}" type="pres">
      <dgm:prSet presAssocID="{2214531B-6B09-47C1-8179-FA7EC6D3CFF5}" presName="parentText" presStyleLbl="node1" presStyleIdx="0" presStyleCnt="1" custScaleX="88747" custScaleY="73276">
        <dgm:presLayoutVars>
          <dgm:chMax val="1"/>
          <dgm:bulletEnabled val="1"/>
        </dgm:presLayoutVars>
      </dgm:prSet>
      <dgm:spPr/>
      <dgm:t>
        <a:bodyPr/>
        <a:lstStyle/>
        <a:p>
          <a:endParaRPr lang="fr-BE"/>
        </a:p>
      </dgm:t>
    </dgm:pt>
    <dgm:pt modelId="{1FFFF5F7-73DA-4E49-B9D7-4CA5EFA89BF3}" type="pres">
      <dgm:prSet presAssocID="{2214531B-6B09-47C1-8179-FA7EC6D3CFF5}" presName="descendantText" presStyleLbl="alignAccFollowNode1" presStyleIdx="0" presStyleCnt="1" custScaleX="165820" custScaleY="120405">
        <dgm:presLayoutVars>
          <dgm:bulletEnabled val="1"/>
        </dgm:presLayoutVars>
      </dgm:prSet>
      <dgm:spPr/>
      <dgm:t>
        <a:bodyPr/>
        <a:lstStyle/>
        <a:p>
          <a:endParaRPr lang="fr-FR"/>
        </a:p>
      </dgm:t>
    </dgm:pt>
  </dgm:ptLst>
  <dgm:cxnLst>
    <dgm:cxn modelId="{6ADF5B0D-1010-4C18-9B80-E7D72DB86CE2}" srcId="{2214531B-6B09-47C1-8179-FA7EC6D3CFF5}" destId="{AB6E57C5-95DC-4862-B98C-071E046998C1}" srcOrd="1" destOrd="0" parTransId="{74FCC031-87B7-49B5-BD8E-ABD701A95832}" sibTransId="{BF0C15BA-55EB-4A6C-81E9-0CC6B5EE62DD}"/>
    <dgm:cxn modelId="{D9C279CE-F8BB-4B37-9963-971A99A60EBF}" type="presOf" srcId="{AB6E57C5-95DC-4862-B98C-071E046998C1}" destId="{1FFFF5F7-73DA-4E49-B9D7-4CA5EFA89BF3}" srcOrd="0" destOrd="1" presId="urn:microsoft.com/office/officeart/2005/8/layout/vList5"/>
    <dgm:cxn modelId="{45C08142-A181-4E1C-8478-7295749B63C4}" srcId="{2214531B-6B09-47C1-8179-FA7EC6D3CFF5}" destId="{147ACFE9-6925-453A-9FE2-4154FE03F99F}" srcOrd="3" destOrd="0" parTransId="{003518C3-2344-4489-B2B6-338233770F30}" sibTransId="{A69E70C3-5D8E-4E0A-BE7A-27E00CF2BD91}"/>
    <dgm:cxn modelId="{31BCD5CD-E8A4-4167-A520-DE21F9909FEF}" type="presOf" srcId="{0983E521-AAFD-4E57-AD05-EA6F7DD51D80}" destId="{3746F3C5-C71A-42B1-B32B-0816C4698EC4}" srcOrd="0" destOrd="0" presId="urn:microsoft.com/office/officeart/2005/8/layout/vList5"/>
    <dgm:cxn modelId="{C24C5F60-5AD6-4FC3-9D5E-94C342073D28}" srcId="{2214531B-6B09-47C1-8179-FA7EC6D3CFF5}" destId="{C37D0F60-08F9-425D-BF13-6C197262907C}" srcOrd="2" destOrd="0" parTransId="{02684531-C3EA-4BC8-A7C1-EA1C16B255AC}" sibTransId="{6C8D7AAF-0D43-4B94-A3F3-3458253418C2}"/>
    <dgm:cxn modelId="{80112072-5DE8-471B-8C37-22F1CEF47B7D}" type="presOf" srcId="{C37D0F60-08F9-425D-BF13-6C197262907C}" destId="{1FFFF5F7-73DA-4E49-B9D7-4CA5EFA89BF3}" srcOrd="0" destOrd="2" presId="urn:microsoft.com/office/officeart/2005/8/layout/vList5"/>
    <dgm:cxn modelId="{EC0D768A-B416-4E7D-90D8-667489977F8C}" type="presOf" srcId="{147ACFE9-6925-453A-9FE2-4154FE03F99F}" destId="{1FFFF5F7-73DA-4E49-B9D7-4CA5EFA89BF3}" srcOrd="0" destOrd="3" presId="urn:microsoft.com/office/officeart/2005/8/layout/vList5"/>
    <dgm:cxn modelId="{61AD14C8-6A16-429B-ADD4-E67D5C742FBE}" type="presOf" srcId="{0B646AB3-A538-4050-B179-69227FE61710}" destId="{1FFFF5F7-73DA-4E49-B9D7-4CA5EFA89BF3}" srcOrd="0" destOrd="0" presId="urn:microsoft.com/office/officeart/2005/8/layout/vList5"/>
    <dgm:cxn modelId="{28E9BDC2-2869-417B-9D1B-0DDCDF94CE33}" srcId="{2214531B-6B09-47C1-8179-FA7EC6D3CFF5}" destId="{0B646AB3-A538-4050-B179-69227FE61710}" srcOrd="0" destOrd="0" parTransId="{0A37CCBF-7973-4E4A-96C2-EA530FD7BD14}" sibTransId="{FB46DDE8-2F3A-4129-832C-82DA5A200B23}"/>
    <dgm:cxn modelId="{0ED42949-E19C-4FCB-9565-6CC712C50CD7}" srcId="{0983E521-AAFD-4E57-AD05-EA6F7DD51D80}" destId="{2214531B-6B09-47C1-8179-FA7EC6D3CFF5}" srcOrd="0" destOrd="0" parTransId="{DABB674D-12B9-4766-841C-60651F821127}" sibTransId="{C86CC42B-E67D-40D0-A48A-51ADFD51A9CC}"/>
    <dgm:cxn modelId="{0B3EED6C-E11F-47CF-9044-53CE182BB399}" type="presOf" srcId="{2214531B-6B09-47C1-8179-FA7EC6D3CFF5}" destId="{6E09AD8B-3746-479B-9DF1-2A6D7655BC63}" srcOrd="0" destOrd="0" presId="urn:microsoft.com/office/officeart/2005/8/layout/vList5"/>
    <dgm:cxn modelId="{79BBAB7F-219D-459E-B9B4-8607432A853E}" type="presParOf" srcId="{3746F3C5-C71A-42B1-B32B-0816C4698EC4}" destId="{5D0A854E-BCEE-4663-BC82-1E1DC1ACFA0E}" srcOrd="0" destOrd="0" presId="urn:microsoft.com/office/officeart/2005/8/layout/vList5"/>
    <dgm:cxn modelId="{0D6EBA48-437C-4E28-96B7-A23C59C684E1}" type="presParOf" srcId="{5D0A854E-BCEE-4663-BC82-1E1DC1ACFA0E}" destId="{6E09AD8B-3746-479B-9DF1-2A6D7655BC63}" srcOrd="0" destOrd="0" presId="urn:microsoft.com/office/officeart/2005/8/layout/vList5"/>
    <dgm:cxn modelId="{A59A26FC-59EF-4821-8F50-AACA20E1F76D}" type="presParOf" srcId="{5D0A854E-BCEE-4663-BC82-1E1DC1ACFA0E}" destId="{1FFFF5F7-73DA-4E49-B9D7-4CA5EFA89B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B23F7-D099-44FE-A294-90E33361E345}">
      <dsp:nvSpPr>
        <dsp:cNvPr id="0" name=""/>
        <dsp:cNvSpPr/>
      </dsp:nvSpPr>
      <dsp:spPr>
        <a:xfrm rot="5400000">
          <a:off x="5301149" y="-1928347"/>
          <a:ext cx="1453059" cy="5673110"/>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solidFill>
                <a:sysClr val="windowText" lastClr="000000">
                  <a:hueOff val="0"/>
                  <a:satOff val="0"/>
                  <a:lumOff val="0"/>
                  <a:alphaOff val="0"/>
                </a:sysClr>
              </a:solidFill>
              <a:latin typeface="Calibri" panose="020F0502020204030204"/>
              <a:ea typeface="+mn-ea"/>
              <a:cs typeface="+mn-cs"/>
            </a:rPr>
            <a:t>Explorer leurs [</a:t>
          </a:r>
          <a:r>
            <a:rPr lang="fr-FR" sz="2400" b="1" kern="1200" dirty="0" smtClean="0">
              <a:solidFill>
                <a:sysClr val="windowText" lastClr="000000">
                  <a:hueOff val="0"/>
                  <a:satOff val="0"/>
                  <a:lumOff val="0"/>
                  <a:alphaOff val="0"/>
                </a:sysClr>
              </a:solidFill>
              <a:latin typeface="Calibri" panose="020F0502020204030204"/>
              <a:ea typeface="+mn-ea"/>
              <a:cs typeface="+mn-cs"/>
            </a:rPr>
            <a:t>besoins-ressentis-attentes –avis-difficultés-peurs</a:t>
          </a:r>
          <a:r>
            <a:rPr lang="fr-FR" sz="2400" kern="1200" dirty="0" smtClean="0">
              <a:solidFill>
                <a:sysClr val="windowText" lastClr="000000">
                  <a:hueOff val="0"/>
                  <a:satOff val="0"/>
                  <a:lumOff val="0"/>
                  <a:alphaOff val="0"/>
                </a:sysClr>
              </a:solidFill>
              <a:latin typeface="Calibri" panose="020F0502020204030204"/>
              <a:ea typeface="+mn-ea"/>
              <a:cs typeface="+mn-cs"/>
            </a:rPr>
            <a:t>]</a:t>
          </a:r>
        </a:p>
        <a:p>
          <a:pPr marL="228600" lvl="1" indent="-228600" algn="l" defTabSz="1066800">
            <a:lnSpc>
              <a:spcPct val="90000"/>
            </a:lnSpc>
            <a:spcBef>
              <a:spcPct val="0"/>
            </a:spcBef>
            <a:spcAft>
              <a:spcPct val="15000"/>
            </a:spcAft>
            <a:buChar char="••"/>
          </a:pPr>
          <a:endParaRPr lang="fr-FR" sz="2400" kern="1200" dirty="0" smtClean="0">
            <a:solidFill>
              <a:sysClr val="windowText" lastClr="000000">
                <a:hueOff val="0"/>
                <a:satOff val="0"/>
                <a:lumOff val="0"/>
                <a:alphaOff val="0"/>
              </a:sysClr>
            </a:solidFill>
            <a:latin typeface="Calibri" panose="020F0502020204030204"/>
            <a:ea typeface="+mn-ea"/>
            <a:cs typeface="+mn-cs"/>
          </a:endParaRPr>
        </a:p>
      </dsp:txBody>
      <dsp:txXfrm rot="-5400000">
        <a:off x="3191124" y="252610"/>
        <a:ext cx="5602178" cy="1311195"/>
      </dsp:txXfrm>
    </dsp:sp>
    <dsp:sp modelId="{37D19CCE-9FBD-4D6D-BC4E-946B2384766B}">
      <dsp:nvSpPr>
        <dsp:cNvPr id="0" name=""/>
        <dsp:cNvSpPr/>
      </dsp:nvSpPr>
      <dsp:spPr>
        <a:xfrm>
          <a:off x="0" y="45"/>
          <a:ext cx="3191124" cy="181632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FR" sz="2800" b="1" kern="1200" dirty="0" smtClean="0">
              <a:solidFill>
                <a:srgbClr val="7030A0"/>
              </a:solidFill>
              <a:latin typeface="Calibri" panose="020F0502020204030204"/>
              <a:ea typeface="+mn-ea"/>
              <a:cs typeface="+mn-cs"/>
            </a:rPr>
            <a:t>Les interviews –Thèmes</a:t>
          </a:r>
          <a:endParaRPr lang="fr-FR" sz="2800" kern="1200" dirty="0">
            <a:solidFill>
              <a:sysClr val="window" lastClr="FFFFFF"/>
            </a:solidFill>
            <a:latin typeface="Calibri" panose="020F0502020204030204"/>
            <a:ea typeface="+mn-ea"/>
            <a:cs typeface="+mn-cs"/>
          </a:endParaRPr>
        </a:p>
      </dsp:txBody>
      <dsp:txXfrm>
        <a:off x="88666" y="88711"/>
        <a:ext cx="3013792" cy="1638992"/>
      </dsp:txXfrm>
    </dsp:sp>
    <dsp:sp modelId="{67BA167C-2352-44F2-9E8A-0BECB7FCD833}">
      <dsp:nvSpPr>
        <dsp:cNvPr id="0" name=""/>
        <dsp:cNvSpPr/>
      </dsp:nvSpPr>
      <dsp:spPr>
        <a:xfrm rot="5400000">
          <a:off x="5301149" y="-21206"/>
          <a:ext cx="1453059" cy="5673110"/>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solidFill>
                <a:sysClr val="windowText" lastClr="000000">
                  <a:hueOff val="0"/>
                  <a:satOff val="0"/>
                  <a:lumOff val="0"/>
                  <a:alphaOff val="0"/>
                </a:sysClr>
              </a:solidFill>
              <a:latin typeface="Calibri" panose="020F0502020204030204"/>
              <a:ea typeface="+mn-ea"/>
              <a:cs typeface="+mn-cs"/>
            </a:rPr>
            <a:t>Les patients atteints de maladies chroniques et des maladies liées à l’âge </a:t>
          </a:r>
          <a:endParaRPr lang="fr-FR" sz="2400" kern="1200" dirty="0">
            <a:solidFill>
              <a:sysClr val="windowText" lastClr="000000">
                <a:hueOff val="0"/>
                <a:satOff val="0"/>
                <a:lumOff val="0"/>
                <a:alphaOff val="0"/>
              </a:sysClr>
            </a:solidFill>
            <a:latin typeface="Calibri" panose="020F0502020204030204"/>
            <a:ea typeface="+mn-ea"/>
            <a:cs typeface="+mn-cs"/>
          </a:endParaRPr>
        </a:p>
        <a:p>
          <a:pPr marL="228600" lvl="1" indent="-228600" algn="l" defTabSz="1066800">
            <a:lnSpc>
              <a:spcPct val="90000"/>
            </a:lnSpc>
            <a:spcBef>
              <a:spcPct val="0"/>
            </a:spcBef>
            <a:spcAft>
              <a:spcPct val="15000"/>
            </a:spcAft>
            <a:buChar char="••"/>
          </a:pPr>
          <a:r>
            <a:rPr lang="fr-FR" sz="2400" kern="1200" dirty="0" smtClean="0">
              <a:solidFill>
                <a:sysClr val="windowText" lastClr="000000">
                  <a:hueOff val="0"/>
                  <a:satOff val="0"/>
                  <a:lumOff val="0"/>
                  <a:alphaOff val="0"/>
                </a:sysClr>
              </a:solidFill>
              <a:latin typeface="Calibri" panose="020F0502020204030204"/>
              <a:ea typeface="+mn-ea"/>
              <a:cs typeface="+mn-cs"/>
            </a:rPr>
            <a:t>Intègre l’avancée vers la dépendance </a:t>
          </a:r>
          <a:endParaRPr lang="fr-FR" sz="2400" kern="1200" dirty="0">
            <a:solidFill>
              <a:sysClr val="windowText" lastClr="000000">
                <a:hueOff val="0"/>
                <a:satOff val="0"/>
                <a:lumOff val="0"/>
                <a:alphaOff val="0"/>
              </a:sysClr>
            </a:solidFill>
            <a:latin typeface="Calibri" panose="020F0502020204030204"/>
            <a:ea typeface="+mn-ea"/>
            <a:cs typeface="+mn-cs"/>
          </a:endParaRPr>
        </a:p>
      </dsp:txBody>
      <dsp:txXfrm rot="-5400000">
        <a:off x="3191124" y="2159751"/>
        <a:ext cx="5602178" cy="1311195"/>
      </dsp:txXfrm>
    </dsp:sp>
    <dsp:sp modelId="{871EF2E6-D3C5-4091-B3A5-3496E7EC8981}">
      <dsp:nvSpPr>
        <dsp:cNvPr id="0" name=""/>
        <dsp:cNvSpPr/>
      </dsp:nvSpPr>
      <dsp:spPr>
        <a:xfrm>
          <a:off x="0" y="1907186"/>
          <a:ext cx="3191124" cy="1816324"/>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FR" sz="2800" b="1" kern="1200" dirty="0" smtClean="0">
              <a:solidFill>
                <a:srgbClr val="7030A0"/>
              </a:solidFill>
              <a:latin typeface="Calibri" panose="020F0502020204030204"/>
              <a:ea typeface="+mn-ea"/>
              <a:cs typeface="+mn-cs"/>
            </a:rPr>
            <a:t>Les interviews – Constats </a:t>
          </a:r>
          <a:endParaRPr lang="fr-FR" sz="2800" b="1" kern="1200" dirty="0">
            <a:solidFill>
              <a:srgbClr val="7030A0"/>
            </a:solidFill>
            <a:latin typeface="Calibri" panose="020F0502020204030204"/>
            <a:ea typeface="+mn-ea"/>
            <a:cs typeface="+mn-cs"/>
          </a:endParaRPr>
        </a:p>
      </dsp:txBody>
      <dsp:txXfrm>
        <a:off x="88666" y="1995852"/>
        <a:ext cx="3013792" cy="1638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FF5F7-73DA-4E49-B9D7-4CA5EFA89BF3}">
      <dsp:nvSpPr>
        <dsp:cNvPr id="0" name=""/>
        <dsp:cNvSpPr/>
      </dsp:nvSpPr>
      <dsp:spPr>
        <a:xfrm rot="5400000">
          <a:off x="3799154" y="-1606175"/>
          <a:ext cx="3675898" cy="703226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smtClean="0">
              <a:solidFill>
                <a:srgbClr val="002060"/>
              </a:solidFill>
              <a:latin typeface="Calibri" panose="020F0502020204030204"/>
              <a:ea typeface="+mn-ea"/>
              <a:cs typeface="+mn-cs"/>
            </a:rPr>
            <a:t>Le marqueur de l’</a:t>
          </a:r>
          <a:r>
            <a:rPr lang="fr-FR" sz="2400" kern="1200" dirty="0" err="1" smtClean="0">
              <a:solidFill>
                <a:srgbClr val="002060"/>
              </a:solidFill>
              <a:latin typeface="Calibri" panose="020F0502020204030204"/>
              <a:ea typeface="+mn-ea"/>
              <a:cs typeface="+mn-cs"/>
            </a:rPr>
            <a:t>automesure</a:t>
          </a:r>
          <a:r>
            <a:rPr lang="fr-FR" sz="2400" kern="1200" dirty="0" smtClean="0">
              <a:solidFill>
                <a:srgbClr val="002060"/>
              </a:solidFill>
              <a:latin typeface="Calibri" panose="020F0502020204030204"/>
              <a:ea typeface="+mn-ea"/>
              <a:cs typeface="+mn-cs"/>
            </a:rPr>
            <a:t> servirait de médiation dans le suivi de santé du patient</a:t>
          </a:r>
          <a:endParaRPr lang="fr-FR" sz="2400" kern="1200" dirty="0">
            <a:solidFill>
              <a:sysClr val="windowText" lastClr="000000">
                <a:hueOff val="0"/>
                <a:satOff val="0"/>
                <a:lumOff val="0"/>
                <a:alphaOff val="0"/>
              </a:sysClr>
            </a:solidFill>
            <a:latin typeface="Calibri" panose="020F0502020204030204"/>
            <a:ea typeface="+mn-ea"/>
            <a:cs typeface="+mn-cs"/>
          </a:endParaRPr>
        </a:p>
        <a:p>
          <a:pPr marL="228600" lvl="1" indent="-228600" algn="l" defTabSz="1066800">
            <a:lnSpc>
              <a:spcPct val="90000"/>
            </a:lnSpc>
            <a:spcBef>
              <a:spcPct val="0"/>
            </a:spcBef>
            <a:spcAft>
              <a:spcPct val="15000"/>
            </a:spcAft>
            <a:buChar char="••"/>
          </a:pPr>
          <a:r>
            <a:rPr lang="fr-FR" sz="2400" kern="1200" dirty="0" smtClean="0">
              <a:solidFill>
                <a:srgbClr val="002060"/>
              </a:solidFill>
              <a:latin typeface="Calibri" panose="020F0502020204030204"/>
              <a:ea typeface="+mn-ea"/>
              <a:cs typeface="+mn-cs"/>
            </a:rPr>
            <a:t>Le suivi journalier devrait seulement conduire à des encouragements pour la motivation</a:t>
          </a:r>
          <a:endParaRPr lang="fr-FR" sz="2400" kern="1200" dirty="0">
            <a:solidFill>
              <a:srgbClr val="002060"/>
            </a:solidFill>
            <a:latin typeface="Calibri" panose="020F0502020204030204"/>
            <a:ea typeface="+mn-ea"/>
            <a:cs typeface="+mn-cs"/>
          </a:endParaRPr>
        </a:p>
        <a:p>
          <a:pPr marL="228600" lvl="1" indent="-228600" algn="l" defTabSz="1066800">
            <a:lnSpc>
              <a:spcPct val="90000"/>
            </a:lnSpc>
            <a:spcBef>
              <a:spcPct val="0"/>
            </a:spcBef>
            <a:spcAft>
              <a:spcPct val="15000"/>
            </a:spcAft>
            <a:buChar char="••"/>
          </a:pPr>
          <a:r>
            <a:rPr lang="fr-FR" sz="2400" kern="1200" dirty="0" smtClean="0">
              <a:solidFill>
                <a:srgbClr val="002060"/>
              </a:solidFill>
              <a:latin typeface="Calibri" panose="020F0502020204030204"/>
              <a:ea typeface="+mn-ea"/>
              <a:cs typeface="+mn-cs"/>
            </a:rPr>
            <a:t>Les patients insistent sur des appareils sans problème de fonctionnement</a:t>
          </a:r>
          <a:endParaRPr lang="fr-FR" sz="2400" kern="1200" dirty="0">
            <a:solidFill>
              <a:srgbClr val="002060"/>
            </a:solidFill>
            <a:latin typeface="Calibri" panose="020F0502020204030204"/>
            <a:ea typeface="+mn-ea"/>
            <a:cs typeface="+mn-cs"/>
          </a:endParaRPr>
        </a:p>
        <a:p>
          <a:pPr marL="228600" lvl="1" indent="-228600" algn="l" defTabSz="1066800">
            <a:lnSpc>
              <a:spcPct val="90000"/>
            </a:lnSpc>
            <a:spcBef>
              <a:spcPct val="0"/>
            </a:spcBef>
            <a:spcAft>
              <a:spcPct val="15000"/>
            </a:spcAft>
            <a:buChar char="••"/>
          </a:pPr>
          <a:r>
            <a:rPr lang="fr-FR" sz="2400" kern="1200" dirty="0" smtClean="0">
              <a:solidFill>
                <a:srgbClr val="002060"/>
              </a:solidFill>
              <a:latin typeface="Calibri" panose="020F0502020204030204"/>
              <a:ea typeface="+mn-ea"/>
              <a:cs typeface="+mn-cs"/>
            </a:rPr>
            <a:t>Ils demandent à avoir seulement à faire des « choses simples »</a:t>
          </a:r>
          <a:endParaRPr lang="fr-FR" sz="2400" kern="1200" dirty="0">
            <a:solidFill>
              <a:srgbClr val="002060"/>
            </a:solidFill>
            <a:latin typeface="Calibri" panose="020F0502020204030204"/>
            <a:ea typeface="+mn-ea"/>
            <a:cs typeface="+mn-cs"/>
          </a:endParaRPr>
        </a:p>
      </dsp:txBody>
      <dsp:txXfrm rot="-5400000">
        <a:off x="2120973" y="251449"/>
        <a:ext cx="6852819" cy="3317012"/>
      </dsp:txXfrm>
    </dsp:sp>
    <dsp:sp modelId="{6E09AD8B-3746-479B-9DF1-2A6D7655BC63}">
      <dsp:nvSpPr>
        <dsp:cNvPr id="0" name=""/>
        <dsp:cNvSpPr/>
      </dsp:nvSpPr>
      <dsp:spPr>
        <a:xfrm>
          <a:off x="3906" y="511783"/>
          <a:ext cx="2117065" cy="2796345"/>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fr-FR" sz="2800" b="1" kern="1200" dirty="0" smtClean="0">
              <a:solidFill>
                <a:srgbClr val="7030A0"/>
              </a:solidFill>
              <a:latin typeface="Calibri" panose="020F0502020204030204"/>
              <a:ea typeface="+mn-ea"/>
              <a:cs typeface="+mn-cs"/>
            </a:rPr>
            <a:t>Les interviews – Constats </a:t>
          </a:r>
          <a:endParaRPr lang="fr-FR" sz="2400" kern="1200" dirty="0" smtClean="0">
            <a:solidFill>
              <a:sysClr val="window" lastClr="FFFFFF"/>
            </a:solidFill>
            <a:latin typeface="Calibri" panose="020F0502020204030204"/>
            <a:ea typeface="+mn-ea"/>
            <a:cs typeface="+mn-cs"/>
          </a:endParaRPr>
        </a:p>
      </dsp:txBody>
      <dsp:txXfrm>
        <a:off x="107253" y="615130"/>
        <a:ext cx="1910371" cy="25896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DE467D-DA36-4512-B9B2-769535547435}" type="datetimeFigureOut">
              <a:rPr lang="fr-BE" smtClean="0"/>
              <a:pPr/>
              <a:t>23-06-22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75A7EE-6E4E-44D7-B365-6B828ED23FB2}" type="slidenum">
              <a:rPr lang="fr-BE" smtClean="0"/>
              <a:pPr/>
              <a:t>‹N°›</a:t>
            </a:fld>
            <a:endParaRPr lang="fr-BE"/>
          </a:p>
        </p:txBody>
      </p:sp>
    </p:spTree>
    <p:extLst>
      <p:ext uri="{BB962C8B-B14F-4D97-AF65-F5344CB8AC3E}">
        <p14:creationId xmlns:p14="http://schemas.microsoft.com/office/powerpoint/2010/main" val="2151217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1F6A6-A8F6-4D2D-B7A0-DDAD1E975F21}" type="datetimeFigureOut">
              <a:rPr lang="fr-BE" smtClean="0"/>
              <a:pPr/>
              <a:t>23-06-22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1AC639-6D4E-421E-BDAF-73DF92CD3507}" type="slidenum">
              <a:rPr lang="fr-BE" smtClean="0"/>
              <a:pPr/>
              <a:t>‹N°›</a:t>
            </a:fld>
            <a:endParaRPr lang="fr-BE"/>
          </a:p>
        </p:txBody>
      </p:sp>
    </p:spTree>
    <p:extLst>
      <p:ext uri="{BB962C8B-B14F-4D97-AF65-F5344CB8AC3E}">
        <p14:creationId xmlns:p14="http://schemas.microsoft.com/office/powerpoint/2010/main" val="384934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a:t>
            </a:fld>
            <a:endParaRPr lang="fr-BE"/>
          </a:p>
        </p:txBody>
      </p:sp>
    </p:spTree>
    <p:extLst>
      <p:ext uri="{BB962C8B-B14F-4D97-AF65-F5344CB8AC3E}">
        <p14:creationId xmlns:p14="http://schemas.microsoft.com/office/powerpoint/2010/main" val="2291850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23</a:t>
            </a:fld>
            <a:endParaRPr lang="fr-BE"/>
          </a:p>
        </p:txBody>
      </p:sp>
    </p:spTree>
    <p:extLst>
      <p:ext uri="{BB962C8B-B14F-4D97-AF65-F5344CB8AC3E}">
        <p14:creationId xmlns:p14="http://schemas.microsoft.com/office/powerpoint/2010/main" val="35369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25</a:t>
            </a:fld>
            <a:endParaRPr lang="fr-BE"/>
          </a:p>
        </p:txBody>
      </p:sp>
    </p:spTree>
    <p:extLst>
      <p:ext uri="{BB962C8B-B14F-4D97-AF65-F5344CB8AC3E}">
        <p14:creationId xmlns:p14="http://schemas.microsoft.com/office/powerpoint/2010/main" val="149222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27</a:t>
            </a:fld>
            <a:endParaRPr lang="fr-BE"/>
          </a:p>
        </p:txBody>
      </p:sp>
    </p:spTree>
    <p:extLst>
      <p:ext uri="{BB962C8B-B14F-4D97-AF65-F5344CB8AC3E}">
        <p14:creationId xmlns:p14="http://schemas.microsoft.com/office/powerpoint/2010/main" val="181548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30 %</a:t>
            </a:r>
            <a:r>
              <a:rPr lang="fr-BE" baseline="0" dirty="0" smtClean="0"/>
              <a:t> confiné à la maison et 85 % de tabagiques </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33</a:t>
            </a:fld>
            <a:endParaRPr lang="fr-BE"/>
          </a:p>
        </p:txBody>
      </p:sp>
    </p:spTree>
    <p:extLst>
      <p:ext uri="{BB962C8B-B14F-4D97-AF65-F5344CB8AC3E}">
        <p14:creationId xmlns:p14="http://schemas.microsoft.com/office/powerpoint/2010/main" val="3759478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Définir CPAP  et IMC car tout le monde n’est pas dans le médical ou la nutrition. Médiane</a:t>
            </a:r>
            <a:r>
              <a:rPr lang="fr-BE" baseline="0" dirty="0" smtClean="0"/>
              <a:t> BMI 28 (19-62)</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34</a:t>
            </a:fld>
            <a:endParaRPr lang="fr-BE"/>
          </a:p>
        </p:txBody>
      </p:sp>
    </p:spTree>
    <p:extLst>
      <p:ext uri="{BB962C8B-B14F-4D97-AF65-F5344CB8AC3E}">
        <p14:creationId xmlns:p14="http://schemas.microsoft.com/office/powerpoint/2010/main" val="1174428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Appel SMUR mais non justifié (suivi</a:t>
            </a:r>
            <a:r>
              <a:rPr lang="fr-BE" baseline="0" dirty="0" smtClean="0"/>
              <a:t> de l’algorithme par </a:t>
            </a:r>
            <a:r>
              <a:rPr lang="fr-BE" baseline="0" dirty="0" err="1" smtClean="0"/>
              <a:t>télépronam</a:t>
            </a:r>
            <a:r>
              <a:rPr lang="fr-BE" baseline="0" dirty="0" smtClean="0"/>
              <a:t> en </a:t>
            </a:r>
            <a:r>
              <a:rPr lang="fr-BE" baseline="0" dirty="0" err="1" smtClean="0"/>
              <a:t>week</a:t>
            </a:r>
            <a:r>
              <a:rPr lang="fr-BE" baseline="0" dirty="0" smtClean="0"/>
              <a:t> end)</a:t>
            </a:r>
            <a:r>
              <a:rPr lang="fr-BE" dirty="0" smtClean="0"/>
              <a:t>.</a:t>
            </a:r>
            <a:r>
              <a:rPr lang="fr-BE" baseline="0" dirty="0" smtClean="0"/>
              <a:t> Seules 6 alertes soit </a:t>
            </a:r>
            <a:r>
              <a:rPr lang="fr-BE" b="1" baseline="0" dirty="0" smtClean="0">
                <a:solidFill>
                  <a:srgbClr val="FF0000"/>
                </a:solidFill>
              </a:rPr>
              <a:t>1 %</a:t>
            </a:r>
            <a:r>
              <a:rPr lang="fr-BE" baseline="0" dirty="0" smtClean="0"/>
              <a:t> aboutissent chez le médecin généraliste. </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39</a:t>
            </a:fld>
            <a:endParaRPr lang="fr-BE"/>
          </a:p>
        </p:txBody>
      </p:sp>
    </p:spTree>
    <p:extLst>
      <p:ext uri="{BB962C8B-B14F-4D97-AF65-F5344CB8AC3E}">
        <p14:creationId xmlns:p14="http://schemas.microsoft.com/office/powerpoint/2010/main" val="66600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indent="0">
              <a:spcBef>
                <a:spcPts val="1000"/>
              </a:spcBef>
              <a:buNone/>
            </a:pPr>
            <a:r>
              <a:rPr lang="fr-BE" sz="1400" b="1" dirty="0" smtClean="0">
                <a:solidFill>
                  <a:schemeClr val="accent1">
                    <a:lumMod val="50000"/>
                  </a:schemeClr>
                </a:solidFill>
              </a:rPr>
              <a:t>21 patients : 2 décès – 12 patients ajustés avant dérapage-2 </a:t>
            </a:r>
            <a:r>
              <a:rPr lang="fr-BE" sz="1400" b="1" dirty="0" err="1" smtClean="0">
                <a:solidFill>
                  <a:schemeClr val="accent1">
                    <a:lumMod val="50000"/>
                  </a:schemeClr>
                </a:solidFill>
              </a:rPr>
              <a:t>hospi</a:t>
            </a:r>
            <a:r>
              <a:rPr lang="fr-BE" sz="1400" b="1" dirty="0" smtClean="0">
                <a:solidFill>
                  <a:schemeClr val="accent1">
                    <a:lumMod val="50000"/>
                  </a:schemeClr>
                </a:solidFill>
              </a:rPr>
              <a:t>  sans ajustement-5 sans ajustements</a:t>
            </a:r>
          </a:p>
          <a:p>
            <a:pPr marL="285750" lvl="1" indent="-285750">
              <a:spcBef>
                <a:spcPts val="1000"/>
              </a:spcBef>
              <a:buFont typeface="Wingdings" panose="05000000000000000000" pitchFamily="2" charset="2"/>
              <a:buChar char="§"/>
            </a:pPr>
            <a:r>
              <a:rPr lang="fr-BE" sz="1400" b="1" dirty="0" smtClean="0"/>
              <a:t>3.8 %</a:t>
            </a:r>
            <a:r>
              <a:rPr lang="fr-BE" sz="1400" dirty="0" smtClean="0"/>
              <a:t>(n=18) des alertes concernant </a:t>
            </a:r>
            <a:r>
              <a:rPr lang="fr-BE" sz="1400" b="1" u="sng" dirty="0" smtClean="0">
                <a:solidFill>
                  <a:srgbClr val="C00000"/>
                </a:solidFill>
              </a:rPr>
              <a:t>12 patients différents </a:t>
            </a:r>
            <a:r>
              <a:rPr lang="fr-BE" sz="1400" dirty="0" smtClean="0"/>
              <a:t>ont mené à une consultation chez un </a:t>
            </a:r>
            <a:r>
              <a:rPr lang="fr-BE" sz="1400" b="1" dirty="0" smtClean="0">
                <a:solidFill>
                  <a:srgbClr val="C00000"/>
                </a:solidFill>
              </a:rPr>
              <a:t>médecin généraliste</a:t>
            </a:r>
          </a:p>
          <a:p>
            <a:pPr marL="285750" lvl="1" indent="-285750">
              <a:spcBef>
                <a:spcPts val="1000"/>
              </a:spcBef>
              <a:buFont typeface="Wingdings" panose="05000000000000000000" pitchFamily="2" charset="2"/>
              <a:buChar char="§"/>
            </a:pPr>
            <a:r>
              <a:rPr lang="fr-BE" sz="1400" b="1" dirty="0" smtClean="0"/>
              <a:t>0.4 %</a:t>
            </a:r>
            <a:r>
              <a:rPr lang="fr-BE" sz="1400" dirty="0" smtClean="0"/>
              <a:t> des alertes (n=2) ont mené à une consultation chez un spécialiste. </a:t>
            </a:r>
          </a:p>
          <a:p>
            <a:pPr marL="285750" lvl="1" indent="-285750">
              <a:spcBef>
                <a:spcPts val="1000"/>
              </a:spcBef>
              <a:buFont typeface="Wingdings" panose="05000000000000000000" pitchFamily="2" charset="2"/>
              <a:buChar char="§"/>
            </a:pPr>
            <a:r>
              <a:rPr lang="fr-BE" sz="1400" b="1" dirty="0" smtClean="0">
                <a:solidFill>
                  <a:srgbClr val="C00000"/>
                </a:solidFill>
              </a:rPr>
              <a:t>4,2 % des alertes (</a:t>
            </a:r>
            <a:r>
              <a:rPr lang="fr-BE" sz="1400" dirty="0" smtClean="0">
                <a:solidFill>
                  <a:srgbClr val="C00000"/>
                </a:solidFill>
              </a:rPr>
              <a:t>n=20) ont mené à un </a:t>
            </a:r>
            <a:r>
              <a:rPr lang="fr-BE" sz="1400" b="1" dirty="0" smtClean="0">
                <a:solidFill>
                  <a:srgbClr val="C00000"/>
                </a:solidFill>
              </a:rPr>
              <a:t>ajustement thérapeutique </a:t>
            </a:r>
            <a:r>
              <a:rPr lang="fr-BE" sz="1400" b="1" u="sng" dirty="0" smtClean="0">
                <a:solidFill>
                  <a:srgbClr val="C00000"/>
                </a:solidFill>
              </a:rPr>
              <a:t>chez 12 patients</a:t>
            </a:r>
            <a:r>
              <a:rPr lang="fr-BE" sz="1400" dirty="0" smtClean="0">
                <a:solidFill>
                  <a:srgbClr val="C00000"/>
                </a:solidFill>
              </a:rPr>
              <a:t>. </a:t>
            </a:r>
          </a:p>
          <a:p>
            <a:pPr marL="285750" lvl="1" indent="-285750">
              <a:spcBef>
                <a:spcPts val="1000"/>
              </a:spcBef>
              <a:buFont typeface="Wingdings" panose="05000000000000000000" pitchFamily="2" charset="2"/>
              <a:buChar char="§"/>
            </a:pPr>
            <a:r>
              <a:rPr lang="fr-BE" sz="1400" b="1" dirty="0" smtClean="0"/>
              <a:t>0.4 %</a:t>
            </a:r>
            <a:r>
              <a:rPr lang="fr-BE" sz="1400" dirty="0" smtClean="0"/>
              <a:t> des alertes (n=2)  </a:t>
            </a:r>
            <a:r>
              <a:rPr lang="fr-BE" sz="1400" b="1" u="sng" dirty="0" smtClean="0"/>
              <a:t>chez un même patient </a:t>
            </a:r>
            <a:r>
              <a:rPr lang="fr-BE" sz="1400" dirty="0" smtClean="0"/>
              <a:t>ont mené à un ajustement des aides à domicile </a:t>
            </a:r>
          </a:p>
          <a:p>
            <a:pPr marL="285750" lvl="1" indent="-285750">
              <a:spcBef>
                <a:spcPts val="1000"/>
              </a:spcBef>
              <a:buFont typeface="Wingdings" panose="05000000000000000000" pitchFamily="2" charset="2"/>
              <a:buChar char="§"/>
            </a:pPr>
            <a:r>
              <a:rPr lang="fr-BE" sz="1400" b="1" dirty="0" smtClean="0"/>
              <a:t>1.7 %</a:t>
            </a:r>
            <a:r>
              <a:rPr lang="fr-BE" sz="1400" dirty="0" smtClean="0"/>
              <a:t>(n=8) des alertes observées chez </a:t>
            </a:r>
            <a:r>
              <a:rPr lang="fr-BE" sz="1400" b="1" u="sng" dirty="0" smtClean="0"/>
              <a:t>trois patients différents </a:t>
            </a:r>
            <a:r>
              <a:rPr lang="fr-BE" sz="1400" dirty="0" smtClean="0"/>
              <a:t>ont mené à une hospitalisation. </a:t>
            </a:r>
            <a:endParaRPr lang="en-GB" sz="1400"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40</a:t>
            </a:fld>
            <a:endParaRPr lang="fr-BE"/>
          </a:p>
        </p:txBody>
      </p:sp>
    </p:spTree>
    <p:extLst>
      <p:ext uri="{BB962C8B-B14F-4D97-AF65-F5344CB8AC3E}">
        <p14:creationId xmlns:p14="http://schemas.microsoft.com/office/powerpoint/2010/main" val="2819054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Dire que deux patients sont </a:t>
            </a:r>
            <a:r>
              <a:rPr lang="fr-BE" b="1" baseline="0" dirty="0" smtClean="0"/>
              <a:t>décédés</a:t>
            </a:r>
            <a:r>
              <a:rPr lang="fr-BE" baseline="0" dirty="0" smtClean="0"/>
              <a:t> sinon, on ne va pas comprendre pourquoi les résultats </a:t>
            </a:r>
            <a:r>
              <a:rPr lang="fr-BE" baseline="0" dirty="0" err="1" smtClean="0"/>
              <a:t>quali</a:t>
            </a:r>
            <a:r>
              <a:rPr lang="fr-BE" baseline="0" dirty="0" smtClean="0"/>
              <a:t> sur 19 </a:t>
            </a:r>
            <a:r>
              <a:rPr lang="fr-BE" baseline="0" dirty="0" smtClean="0"/>
              <a:t>patients</a:t>
            </a:r>
          </a:p>
          <a:p>
            <a:r>
              <a:rPr lang="fr-BE" baseline="0" dirty="0" smtClean="0"/>
              <a:t>Au niveau effet transfrontalier, un seul patient français soigné en B a eu un ajustement thérapeutique et un seul patient français soigné en B a consulté un médecin généraliste </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41</a:t>
            </a:fld>
            <a:endParaRPr lang="fr-BE"/>
          </a:p>
        </p:txBody>
      </p:sp>
    </p:spTree>
    <p:extLst>
      <p:ext uri="{BB962C8B-B14F-4D97-AF65-F5344CB8AC3E}">
        <p14:creationId xmlns:p14="http://schemas.microsoft.com/office/powerpoint/2010/main" val="281905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Arial" charset="0"/>
              <a:buChar char="•"/>
            </a:pPr>
            <a:r>
              <a:rPr lang="fr-FR" dirty="0" smtClean="0">
                <a:cs typeface="Calibri"/>
              </a:rPr>
              <a:t>R</a:t>
            </a:r>
            <a:r>
              <a:rPr lang="fr-BE" dirty="0" err="1" smtClean="0">
                <a:cs typeface="Calibri"/>
              </a:rPr>
              <a:t>egard</a:t>
            </a:r>
            <a:r>
              <a:rPr lang="fr-BE" dirty="0" smtClean="0">
                <a:cs typeface="Calibri"/>
              </a:rPr>
              <a:t> humain versus focus technologique </a:t>
            </a:r>
          </a:p>
          <a:p>
            <a:pPr marL="742950" lvl="1" indent="-285750">
              <a:buFontTx/>
              <a:buChar char="-"/>
            </a:pPr>
            <a:r>
              <a:rPr lang="fr-BE" dirty="0" smtClean="0">
                <a:cs typeface="Calibri"/>
              </a:rPr>
              <a:t>La technologie ne remplace pas l’humain, elle doit aider.</a:t>
            </a:r>
          </a:p>
          <a:p>
            <a:pPr marL="742950" lvl="1" indent="-285750">
              <a:buFontTx/>
              <a:buChar char="-"/>
            </a:pPr>
            <a:r>
              <a:rPr lang="fr-BE" dirty="0" smtClean="0">
                <a:cs typeface="Calibri"/>
              </a:rPr>
              <a:t>Les aptitudes informatiques influent la perception de l’outil.</a:t>
            </a:r>
          </a:p>
          <a:p>
            <a:pPr marL="742950" lvl="1" indent="-285750">
              <a:buFontTx/>
              <a:buChar char="-"/>
            </a:pPr>
            <a:r>
              <a:rPr lang="fr-BE" dirty="0" smtClean="0">
                <a:cs typeface="Calibri"/>
              </a:rPr>
              <a:t>Naissance d’une réflexion autour du case-management.</a:t>
            </a:r>
          </a:p>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44</a:t>
            </a:fld>
            <a:endParaRPr lang="fr-BE"/>
          </a:p>
        </p:txBody>
      </p:sp>
    </p:spTree>
    <p:extLst>
      <p:ext uri="{BB962C8B-B14F-4D97-AF65-F5344CB8AC3E}">
        <p14:creationId xmlns:p14="http://schemas.microsoft.com/office/powerpoint/2010/main" val="510548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Arial" charset="0"/>
              <a:buChar char="•"/>
            </a:pPr>
            <a:r>
              <a:rPr lang="fr-FR" dirty="0" smtClean="0">
                <a:cs typeface="Calibri"/>
              </a:rPr>
              <a:t>Passage d'une approche médico-centrée  (le patient entre dans  un dispositif) à une approche patient centrée (optimisation du dispositif pour le patient)</a:t>
            </a:r>
          </a:p>
          <a:p>
            <a:pPr marL="742950" lvl="1" indent="-285750">
              <a:buFontTx/>
              <a:buChar char="-"/>
            </a:pPr>
            <a:r>
              <a:rPr lang="fr-FR" dirty="0" smtClean="0">
                <a:cs typeface="Calibri"/>
              </a:rPr>
              <a:t>Créer un dispositif pour et avec le patient. </a:t>
            </a:r>
          </a:p>
          <a:p>
            <a:pPr marL="742950" lvl="1" indent="-285750">
              <a:buFontTx/>
              <a:buChar char="-"/>
            </a:pPr>
            <a:r>
              <a:rPr lang="fr-FR" dirty="0" smtClean="0">
                <a:cs typeface="Calibri"/>
              </a:rPr>
              <a:t>Le début d’un nouvel ancrage méthodologique?</a:t>
            </a:r>
          </a:p>
          <a:p>
            <a:pPr marL="742950" lvl="1" indent="-285750">
              <a:buFontTx/>
              <a:buChar char="-"/>
            </a:pPr>
            <a:r>
              <a:rPr lang="fr-BE" dirty="0" smtClean="0">
                <a:cs typeface="Calibri"/>
              </a:rPr>
              <a:t>Fonctionnalités de l’outil : du médical vers les services au patient en fonction de ses besoins</a:t>
            </a:r>
            <a:r>
              <a:rPr lang="fr-FR" dirty="0" smtClean="0">
                <a:cs typeface="Calibri"/>
              </a:rPr>
              <a:t>.</a:t>
            </a:r>
          </a:p>
          <a:p>
            <a:pPr marL="457200" lvl="1" indent="0">
              <a:buFontTx/>
              <a:buNone/>
            </a:pPr>
            <a:r>
              <a:rPr lang="fr-FR" dirty="0" smtClean="0">
                <a:cs typeface="Calibri"/>
              </a:rPr>
              <a:t>Université</a:t>
            </a:r>
            <a:r>
              <a:rPr lang="fr-FR" baseline="0" dirty="0" smtClean="0">
                <a:cs typeface="Calibri"/>
              </a:rPr>
              <a:t> de Rouen: Approche centrée sur le patient = </a:t>
            </a:r>
            <a:r>
              <a:rPr lang="fr-FR" sz="1200" b="0" i="0" kern="1200" dirty="0" smtClean="0">
                <a:solidFill>
                  <a:schemeClr val="tx1"/>
                </a:solidFill>
                <a:effectLst/>
                <a:latin typeface="+mn-lt"/>
                <a:ea typeface="+mn-ea"/>
                <a:cs typeface="+mn-cs"/>
              </a:rPr>
              <a:t>C’est la capacité à mettre en œuvre une démarche décisionnelle centrée patient selon un modèle global de santé (</a:t>
            </a:r>
            <a:r>
              <a:rPr lang="fr-FR" sz="1200" b="0" i="1" kern="1200" dirty="0" err="1" smtClean="0">
                <a:solidFill>
                  <a:schemeClr val="tx1"/>
                </a:solidFill>
                <a:effectLst/>
                <a:latin typeface="+mn-lt"/>
                <a:ea typeface="+mn-ea"/>
                <a:cs typeface="+mn-cs"/>
              </a:rPr>
              <a:t>evidence</a:t>
            </a:r>
            <a:r>
              <a:rPr lang="fr-FR" sz="1200" b="0" i="1" kern="1200" dirty="0" smtClean="0">
                <a:solidFill>
                  <a:schemeClr val="tx1"/>
                </a:solidFill>
                <a:effectLst/>
                <a:latin typeface="+mn-lt"/>
                <a:ea typeface="+mn-ea"/>
                <a:cs typeface="+mn-cs"/>
              </a:rPr>
              <a:t> </a:t>
            </a:r>
            <a:r>
              <a:rPr lang="fr-FR" sz="1200" b="0" i="1" kern="1200" dirty="0" err="1" smtClean="0">
                <a:solidFill>
                  <a:schemeClr val="tx1"/>
                </a:solidFill>
                <a:effectLst/>
                <a:latin typeface="+mn-lt"/>
                <a:ea typeface="+mn-ea"/>
                <a:cs typeface="+mn-cs"/>
              </a:rPr>
              <a:t>based</a:t>
            </a:r>
            <a:r>
              <a:rPr lang="fr-FR" sz="1200" b="0" i="1" kern="1200" dirty="0" smtClean="0">
                <a:solidFill>
                  <a:schemeClr val="tx1"/>
                </a:solidFill>
                <a:effectLst/>
                <a:latin typeface="+mn-lt"/>
                <a:ea typeface="+mn-ea"/>
                <a:cs typeface="+mn-cs"/>
              </a:rPr>
              <a:t> </a:t>
            </a:r>
            <a:r>
              <a:rPr lang="fr-FR" sz="1200" b="0" i="1" kern="1200" dirty="0" err="1" smtClean="0">
                <a:solidFill>
                  <a:schemeClr val="tx1"/>
                </a:solidFill>
                <a:effectLst/>
                <a:latin typeface="+mn-lt"/>
                <a:ea typeface="+mn-ea"/>
                <a:cs typeface="+mn-cs"/>
              </a:rPr>
              <a:t>medicine</a:t>
            </a:r>
            <a:r>
              <a:rPr lang="fr-FR" sz="1200" b="0" i="0" kern="1200" dirty="0" smtClean="0">
                <a:solidFill>
                  <a:schemeClr val="tx1"/>
                </a:solidFill>
                <a:effectLst/>
                <a:latin typeface="+mn-lt"/>
                <a:ea typeface="+mn-ea"/>
                <a:cs typeface="+mn-cs"/>
              </a:rPr>
              <a:t>, approche bio-psycho-sociale proposée par Engel, etc.), quel que soit le type de recours de soins dans l’exercice de médecine générale</a:t>
            </a:r>
            <a:endParaRPr lang="fr-FR" dirty="0" smtClean="0">
              <a:cs typeface="Calibri"/>
            </a:endParaRPr>
          </a:p>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45</a:t>
            </a:fld>
            <a:endParaRPr lang="fr-BE"/>
          </a:p>
        </p:txBody>
      </p:sp>
    </p:spTree>
    <p:extLst>
      <p:ext uri="{BB962C8B-B14F-4D97-AF65-F5344CB8AC3E}">
        <p14:creationId xmlns:p14="http://schemas.microsoft.com/office/powerpoint/2010/main" val="276224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rgbClr val="000099"/>
                </a:solidFill>
                <a:latin typeface="Calibri" panose="020F0502020204030204" pitchFamily="34" charset="0"/>
                <a:ea typeface="+mn-ea"/>
                <a:cs typeface="Calibri" panose="020F0502020204030204" pitchFamily="34" charset="0"/>
              </a:rPr>
              <a:t>9 operateurs partenaires et 8 associés d’horizons</a:t>
            </a:r>
            <a:r>
              <a:rPr lang="fr-FR" sz="1200" kern="1200" baseline="0" dirty="0" smtClean="0">
                <a:solidFill>
                  <a:srgbClr val="000099"/>
                </a:solidFill>
                <a:latin typeface="Calibri" panose="020F0502020204030204" pitchFamily="34" charset="0"/>
                <a:ea typeface="+mn-ea"/>
                <a:cs typeface="Calibri" panose="020F0502020204030204" pitchFamily="34" charset="0"/>
              </a:rPr>
              <a:t> différents : centrale de services et fédération, agence de santé, </a:t>
            </a:r>
            <a:r>
              <a:rPr lang="fr-FR" sz="1200" kern="1200" baseline="0" dirty="0" err="1" smtClean="0">
                <a:solidFill>
                  <a:srgbClr val="000099"/>
                </a:solidFill>
                <a:latin typeface="Calibri" panose="020F0502020204030204" pitchFamily="34" charset="0"/>
                <a:ea typeface="+mn-ea"/>
                <a:cs typeface="Calibri" panose="020F0502020204030204" pitchFamily="34" charset="0"/>
              </a:rPr>
              <a:t>asbl</a:t>
            </a:r>
            <a:r>
              <a:rPr lang="fr-FR" sz="1200" kern="1200" baseline="0" dirty="0" smtClean="0">
                <a:solidFill>
                  <a:srgbClr val="000099"/>
                </a:solidFill>
                <a:latin typeface="Calibri" panose="020F0502020204030204" pitchFamily="34" charset="0"/>
                <a:ea typeface="+mn-ea"/>
                <a:cs typeface="Calibri" panose="020F0502020204030204" pitchFamily="34" charset="0"/>
              </a:rPr>
              <a:t>,  universités, hôpitaux généraux et universitaires, service de santé publique, université.</a:t>
            </a:r>
            <a:endParaRPr lang="fr-FR" sz="1200" kern="1200" dirty="0" smtClean="0">
              <a:solidFill>
                <a:srgbClr val="000099"/>
              </a:solidFill>
              <a:latin typeface="Calibri" panose="020F0502020204030204" pitchFamily="34" charset="0"/>
              <a:ea typeface="+mn-ea"/>
              <a:cs typeface="Calibri" panose="020F0502020204030204" pitchFamily="34" charset="0"/>
            </a:endParaRPr>
          </a:p>
          <a:p>
            <a:r>
              <a:rPr lang="fr-BE" dirty="0" smtClean="0"/>
              <a:t>Budget 1 006 289,15 euros</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2</a:t>
            </a:fld>
            <a:endParaRPr lang="fr-BE"/>
          </a:p>
        </p:txBody>
      </p:sp>
    </p:spTree>
    <p:extLst>
      <p:ext uri="{BB962C8B-B14F-4D97-AF65-F5344CB8AC3E}">
        <p14:creationId xmlns:p14="http://schemas.microsoft.com/office/powerpoint/2010/main" val="170096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charset="0"/>
              <a:buNone/>
            </a:pPr>
            <a:r>
              <a:rPr lang="fr-FR" dirty="0" smtClean="0">
                <a:latin typeface="Calibri" panose="020F0502020204030204" pitchFamily="34" charset="0"/>
                <a:cs typeface="Calibri" panose="020F0502020204030204" pitchFamily="34" charset="0"/>
              </a:rPr>
              <a:t>Souhait d’implication maximale de la première ligne mis en échec</a:t>
            </a:r>
          </a:p>
          <a:p>
            <a:pPr marL="742950" lvl="1" indent="-285750">
              <a:buFontTx/>
              <a:buChar char="-"/>
            </a:pPr>
            <a:r>
              <a:rPr lang="fr-FR" dirty="0" smtClean="0">
                <a:latin typeface="Calibri" panose="020F0502020204030204" pitchFamily="34" charset="0"/>
                <a:cs typeface="Calibri" panose="020F0502020204030204" pitchFamily="34" charset="0"/>
              </a:rPr>
              <a:t>Partir des besoins des médecins généralistes / spécialistes? </a:t>
            </a:r>
          </a:p>
          <a:p>
            <a:pPr marL="742950" lvl="1" indent="-285750">
              <a:buFontTx/>
              <a:buChar char="-"/>
            </a:pPr>
            <a:r>
              <a:rPr lang="fr-FR" dirty="0" smtClean="0">
                <a:latin typeface="Calibri" panose="020F0502020204030204" pitchFamily="34" charset="0"/>
                <a:cs typeface="Calibri" panose="020F0502020204030204" pitchFamily="34" charset="0"/>
              </a:rPr>
              <a:t>Peur d’une surcharge de travail?</a:t>
            </a:r>
          </a:p>
          <a:p>
            <a:pPr marL="742950" lvl="1" indent="-285750">
              <a:buFontTx/>
              <a:buChar char="-"/>
            </a:pPr>
            <a:r>
              <a:rPr lang="fr-FR" dirty="0" smtClean="0">
                <a:latin typeface="Calibri" panose="020F0502020204030204" pitchFamily="34" charset="0"/>
                <a:cs typeface="Calibri" panose="020F0502020204030204" pitchFamily="34" charset="0"/>
              </a:rPr>
              <a:t>Manque de connaissance pour appréhender confortablement l’outil numérique? </a:t>
            </a:r>
          </a:p>
          <a:p>
            <a:pPr marL="742950" lvl="1" indent="-285750">
              <a:buFontTx/>
              <a:buChar char="-"/>
            </a:pPr>
            <a:r>
              <a:rPr lang="fr-FR" dirty="0" smtClean="0">
                <a:latin typeface="Calibri" panose="020F0502020204030204" pitchFamily="34" charset="0"/>
                <a:cs typeface="Calibri" panose="020F0502020204030204" pitchFamily="34" charset="0"/>
              </a:rPr>
              <a:t>Déshumanisation? Eloignement? </a:t>
            </a:r>
          </a:p>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46</a:t>
            </a:fld>
            <a:endParaRPr lang="fr-BE"/>
          </a:p>
        </p:txBody>
      </p:sp>
    </p:spTree>
    <p:extLst>
      <p:ext uri="{BB962C8B-B14F-4D97-AF65-F5344CB8AC3E}">
        <p14:creationId xmlns:p14="http://schemas.microsoft.com/office/powerpoint/2010/main" val="2103697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cs typeface="Calibri"/>
              </a:rPr>
              <a:t>Effet frontière : passage de l'information de part et d'autre de la frontière par action humaine via le </a:t>
            </a:r>
            <a:r>
              <a:rPr lang="fr-FR" dirty="0" err="1" smtClean="0">
                <a:cs typeface="Calibri"/>
              </a:rPr>
              <a:t>casemanager</a:t>
            </a:r>
            <a:r>
              <a:rPr lang="fr-FR" dirty="0" smtClean="0">
                <a:cs typeface="Calibri"/>
              </a:rPr>
              <a:t> et non pas par l’outil numérique. </a:t>
            </a:r>
          </a:p>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47</a:t>
            </a:fld>
            <a:endParaRPr lang="fr-BE"/>
          </a:p>
        </p:txBody>
      </p:sp>
    </p:spTree>
    <p:extLst>
      <p:ext uri="{BB962C8B-B14F-4D97-AF65-F5344CB8AC3E}">
        <p14:creationId xmlns:p14="http://schemas.microsoft.com/office/powerpoint/2010/main" val="8846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indent="-285750">
              <a:buFont typeface="Arial" panose="020B0604020202020204" pitchFamily="34" charset="0"/>
              <a:buChar char="•"/>
            </a:pPr>
            <a:r>
              <a:rPr lang="fr-FR" dirty="0" smtClean="0">
                <a:ea typeface="Calibri" panose="020F0502020204030204" pitchFamily="34" charset="0"/>
                <a:cs typeface="Times New Roman" panose="02020603050405020304" pitchFamily="18" charset="0"/>
              </a:rPr>
              <a:t>Environnement réglementaire FR VS BE</a:t>
            </a:r>
          </a:p>
          <a:p>
            <a:pPr marL="285750" indent="-285750">
              <a:buFont typeface="Arial" panose="020B0604020202020204" pitchFamily="34" charset="0"/>
              <a:buChar char="•"/>
            </a:pPr>
            <a:r>
              <a:rPr lang="fr-FR" dirty="0" smtClean="0">
                <a:ea typeface="Calibri" panose="020F0502020204030204" pitchFamily="34" charset="0"/>
                <a:cs typeface="Times New Roman" panose="02020603050405020304" pitchFamily="18" charset="0"/>
              </a:rPr>
              <a:t>Environnement réglementaire commun (Europe)</a:t>
            </a:r>
          </a:p>
          <a:p>
            <a:pPr marL="285750" indent="-285750">
              <a:buFont typeface="Arial" panose="020B0604020202020204" pitchFamily="34" charset="0"/>
              <a:buChar char="•"/>
            </a:pPr>
            <a:r>
              <a:rPr lang="fr-FR" dirty="0" smtClean="0">
                <a:cs typeface="Times New Roman" panose="02020603050405020304" pitchFamily="18" charset="0"/>
              </a:rPr>
              <a:t>CNIL et APD</a:t>
            </a:r>
          </a:p>
          <a:p>
            <a:pPr marL="285750" indent="-285750">
              <a:buFont typeface="Arial" panose="020B0604020202020204" pitchFamily="34" charset="0"/>
              <a:buChar char="•"/>
            </a:pPr>
            <a:r>
              <a:rPr lang="fr-FR" dirty="0" smtClean="0">
                <a:cs typeface="Times New Roman" panose="02020603050405020304" pitchFamily="18" charset="0"/>
              </a:rPr>
              <a:t>Le RGPD</a:t>
            </a:r>
          </a:p>
          <a:p>
            <a:pPr marL="285750" indent="-285750">
              <a:buFont typeface="Arial" panose="020B0604020202020204" pitchFamily="34" charset="0"/>
              <a:buChar char="•"/>
            </a:pPr>
            <a:r>
              <a:rPr lang="fr-FR" dirty="0" smtClean="0">
                <a:cs typeface="Times New Roman" panose="02020603050405020304" pitchFamily="18" charset="0"/>
              </a:rPr>
              <a:t>Le secret professionnel </a:t>
            </a:r>
          </a:p>
          <a:p>
            <a:pPr marL="285750" indent="-285750">
              <a:buFont typeface="Arial" panose="020B0604020202020204" pitchFamily="34" charset="0"/>
              <a:buChar char="•"/>
            </a:pPr>
            <a:r>
              <a:rPr lang="fr-FR" dirty="0" smtClean="0">
                <a:cs typeface="Times New Roman" panose="02020603050405020304" pitchFamily="18" charset="0"/>
              </a:rPr>
              <a:t>Le consentement </a:t>
            </a:r>
          </a:p>
          <a:p>
            <a:pPr marL="285750" indent="-285750">
              <a:buFont typeface="Arial" panose="020B0604020202020204" pitchFamily="34" charset="0"/>
              <a:buChar char="•"/>
            </a:pPr>
            <a:r>
              <a:rPr lang="fr-FR" dirty="0" err="1" smtClean="0">
                <a:ea typeface="Calibri" panose="020F0502020204030204" pitchFamily="34" charset="0"/>
                <a:cs typeface="Times New Roman" panose="02020603050405020304" pitchFamily="18" charset="0"/>
              </a:rPr>
              <a:t>Pulsy</a:t>
            </a:r>
            <a:r>
              <a:rPr lang="fr-FR" dirty="0" smtClean="0">
                <a:ea typeface="Calibri" panose="020F0502020204030204" pitchFamily="34" charset="0"/>
                <a:cs typeface="Times New Roman" panose="02020603050405020304" pitchFamily="18" charset="0"/>
              </a:rPr>
              <a:t> et RSW</a:t>
            </a:r>
          </a:p>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48</a:t>
            </a:fld>
            <a:endParaRPr lang="fr-BE"/>
          </a:p>
        </p:txBody>
      </p:sp>
    </p:spTree>
    <p:extLst>
      <p:ext uri="{BB962C8B-B14F-4D97-AF65-F5344CB8AC3E}">
        <p14:creationId xmlns:p14="http://schemas.microsoft.com/office/powerpoint/2010/main" val="4284707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Aft>
                <a:spcPts val="600"/>
              </a:spcAft>
            </a:pPr>
            <a:r>
              <a:rPr lang="fr-FR" dirty="0" smtClean="0">
                <a:ea typeface="+mn-lt"/>
                <a:cs typeface="+mn-lt"/>
              </a:rPr>
              <a:t>Au-delà du financier</a:t>
            </a:r>
          </a:p>
          <a:p>
            <a:pPr marL="285750" indent="-285750">
              <a:spcAft>
                <a:spcPts val="600"/>
              </a:spcAft>
              <a:buFontTx/>
              <a:buChar char="-"/>
            </a:pPr>
            <a:r>
              <a:rPr lang="fr-FR" dirty="0" smtClean="0">
                <a:ea typeface="+mn-lt"/>
                <a:cs typeface="+mn-lt"/>
              </a:rPr>
              <a:t>Conscientisation du patient sur son état de santé</a:t>
            </a:r>
          </a:p>
          <a:p>
            <a:pPr marL="285750" indent="-285750">
              <a:spcAft>
                <a:spcPts val="600"/>
              </a:spcAft>
              <a:buFontTx/>
              <a:buChar char="-"/>
            </a:pPr>
            <a:r>
              <a:rPr lang="fr-FR" dirty="0" smtClean="0">
                <a:ea typeface="+mn-lt"/>
                <a:cs typeface="+mn-lt"/>
              </a:rPr>
              <a:t>Co-construction amenant à des échanges entre les prestataires (connaissances des métiers entre eux – réseautage local)</a:t>
            </a:r>
          </a:p>
          <a:p>
            <a:pPr marL="285750" indent="-285750">
              <a:spcAft>
                <a:spcPts val="600"/>
              </a:spcAft>
              <a:buFontTx/>
              <a:buChar char="-"/>
            </a:pPr>
            <a:r>
              <a:rPr lang="fr-FR" dirty="0" smtClean="0">
                <a:ea typeface="+mn-lt"/>
                <a:cs typeface="+mn-lt"/>
              </a:rPr>
              <a:t>Montée en compétences numériques</a:t>
            </a:r>
          </a:p>
          <a:p>
            <a:pPr marL="285750" indent="-285750">
              <a:spcAft>
                <a:spcPts val="600"/>
              </a:spcAft>
              <a:buFontTx/>
              <a:buChar char="-"/>
            </a:pPr>
            <a:r>
              <a:rPr lang="fr-FR" dirty="0" smtClean="0">
                <a:ea typeface="+mn-lt"/>
                <a:cs typeface="+mn-lt"/>
              </a:rPr>
              <a:t>Mise en évidence de la nécessité d’un call formé aux aspects médicaux</a:t>
            </a:r>
          </a:p>
          <a:p>
            <a:pPr marL="285750" indent="-285750">
              <a:spcAft>
                <a:spcPts val="600"/>
              </a:spcAft>
              <a:buFontTx/>
              <a:buChar char="-"/>
            </a:pPr>
            <a:r>
              <a:rPr lang="fr-FR" dirty="0" smtClean="0">
                <a:ea typeface="+mn-lt"/>
                <a:cs typeface="+mn-lt"/>
              </a:rPr>
              <a:t>Décloisonnement des secteurs médicosociaux et du sanitaire</a:t>
            </a:r>
          </a:p>
          <a:p>
            <a:pPr marL="285750" indent="-285750">
              <a:spcAft>
                <a:spcPts val="600"/>
              </a:spcAft>
              <a:buFontTx/>
              <a:buChar char="-"/>
            </a:pPr>
            <a:r>
              <a:rPr lang="fr-FR" dirty="0" smtClean="0">
                <a:ea typeface="+mn-lt"/>
                <a:cs typeface="+mn-lt"/>
              </a:rPr>
              <a:t>Crise sanitaire: pertinence et efficacité du développement de la télémédecine</a:t>
            </a:r>
          </a:p>
          <a:p>
            <a:pPr marL="285750" indent="-285750">
              <a:spcAft>
                <a:spcPts val="600"/>
              </a:spcAft>
              <a:buFontTx/>
              <a:buChar char="-"/>
            </a:pPr>
            <a:r>
              <a:rPr lang="fr-FR" dirty="0" smtClean="0">
                <a:ea typeface="+mn-lt"/>
                <a:cs typeface="+mn-lt"/>
              </a:rPr>
              <a:t>Mise en évidence de la nécessité de faire évoluer conjointement nos différentes plateformes d’échanges numériques de part et d’autre de la frontière</a:t>
            </a:r>
          </a:p>
          <a:p>
            <a:pPr marL="285750" indent="-285750">
              <a:spcAft>
                <a:spcPts val="600"/>
              </a:spcAft>
              <a:buFontTx/>
              <a:buChar char="-"/>
            </a:pPr>
            <a:r>
              <a:rPr lang="fr-FR" dirty="0" smtClean="0">
                <a:ea typeface="+mn-lt"/>
                <a:cs typeface="+mn-lt"/>
              </a:rPr>
              <a:t>… </a:t>
            </a:r>
          </a:p>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50</a:t>
            </a:fld>
            <a:endParaRPr lang="fr-BE"/>
          </a:p>
        </p:txBody>
      </p:sp>
    </p:spTree>
    <p:extLst>
      <p:ext uri="{BB962C8B-B14F-4D97-AF65-F5344CB8AC3E}">
        <p14:creationId xmlns:p14="http://schemas.microsoft.com/office/powerpoint/2010/main" val="249883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Éviter les</a:t>
            </a:r>
            <a:r>
              <a:rPr lang="fr-BE" baseline="0" dirty="0" smtClean="0"/>
              <a:t> hospitalisations indues et toutes leurs conséquences (perte d’autonomie, etc.)</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7</a:t>
            </a:fld>
            <a:endParaRPr lang="fr-BE"/>
          </a:p>
        </p:txBody>
      </p:sp>
    </p:spTree>
    <p:extLst>
      <p:ext uri="{BB962C8B-B14F-4D97-AF65-F5344CB8AC3E}">
        <p14:creationId xmlns:p14="http://schemas.microsoft.com/office/powerpoint/2010/main" val="339950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Humain :</a:t>
            </a:r>
            <a:r>
              <a:rPr lang="fr-BE" baseline="0" dirty="0" smtClean="0"/>
              <a:t> </a:t>
            </a:r>
            <a:r>
              <a:rPr lang="fr-BE" baseline="0" dirty="0" err="1" smtClean="0"/>
              <a:t>casemanager</a:t>
            </a:r>
            <a:r>
              <a:rPr lang="fr-BE" baseline="0" dirty="0" smtClean="0"/>
              <a:t> et </a:t>
            </a:r>
            <a:r>
              <a:rPr lang="fr-BE" baseline="0" dirty="0" err="1" smtClean="0"/>
              <a:t>télévigilance</a:t>
            </a:r>
            <a:r>
              <a:rPr lang="fr-BE" baseline="0" dirty="0" smtClean="0"/>
              <a:t> ET technologique</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8</a:t>
            </a:fld>
            <a:endParaRPr lang="fr-BE"/>
          </a:p>
        </p:txBody>
      </p:sp>
    </p:spTree>
    <p:extLst>
      <p:ext uri="{BB962C8B-B14F-4D97-AF65-F5344CB8AC3E}">
        <p14:creationId xmlns:p14="http://schemas.microsoft.com/office/powerpoint/2010/main" val="3638591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gn="l">
              <a:buFont typeface="Wingdings" panose="05000000000000000000" pitchFamily="2" charset="2"/>
              <a:buChar char="v"/>
            </a:pPr>
            <a:r>
              <a:rPr lang="fr-BE" dirty="0" smtClean="0"/>
              <a:t>Mieux </a:t>
            </a:r>
            <a:r>
              <a:rPr lang="fr-BE" b="1" dirty="0" smtClean="0"/>
              <a:t>coordonner</a:t>
            </a:r>
            <a:r>
              <a:rPr lang="fr-BE" dirty="0" smtClean="0"/>
              <a:t> les soins aux personnes fragiles à domicile en zone rurale</a:t>
            </a:r>
          </a:p>
          <a:p>
            <a:pPr marL="342900" indent="-342900" algn="l">
              <a:buFont typeface="Wingdings" panose="05000000000000000000" pitchFamily="2" charset="2"/>
              <a:buChar char="v"/>
            </a:pPr>
            <a:r>
              <a:rPr lang="fr-BE" dirty="0" smtClean="0"/>
              <a:t>Mieux </a:t>
            </a:r>
            <a:r>
              <a:rPr lang="fr-BE" b="1" dirty="0" smtClean="0"/>
              <a:t>communiquer</a:t>
            </a:r>
            <a:r>
              <a:rPr lang="fr-BE" dirty="0" smtClean="0"/>
              <a:t> de part et d’autre de la frontière entre prestataires au profit du patient</a:t>
            </a:r>
          </a:p>
          <a:p>
            <a:pPr marL="342900" indent="-342900" algn="l">
              <a:buFont typeface="Wingdings" panose="05000000000000000000" pitchFamily="2" charset="2"/>
              <a:buChar char="v"/>
            </a:pPr>
            <a:r>
              <a:rPr lang="fr-BE" dirty="0" smtClean="0"/>
              <a:t>Détecter </a:t>
            </a:r>
            <a:r>
              <a:rPr lang="fr-BE" b="1" dirty="0" smtClean="0"/>
              <a:t>précocement</a:t>
            </a:r>
            <a:r>
              <a:rPr lang="fr-BE" dirty="0" smtClean="0"/>
              <a:t> les événements indésirables et y réagir plus vite</a:t>
            </a:r>
          </a:p>
          <a:p>
            <a:pPr marL="342900" indent="-342900" algn="l">
              <a:buFont typeface="Wingdings" panose="05000000000000000000" pitchFamily="2" charset="2"/>
              <a:buChar char="v"/>
            </a:pPr>
            <a:r>
              <a:rPr lang="fr-BE" dirty="0" smtClean="0"/>
              <a:t>Améliorer le </a:t>
            </a:r>
            <a:r>
              <a:rPr lang="fr-BE" b="1" dirty="0" smtClean="0"/>
              <a:t>confort</a:t>
            </a:r>
            <a:r>
              <a:rPr lang="fr-BE" dirty="0" smtClean="0"/>
              <a:t> de vie du patient et de ses proches et le confort professionnel des intervenants- Recueil de perception de ceux-ci ante post. </a:t>
            </a:r>
          </a:p>
          <a:p>
            <a:pPr marL="342900" indent="-342900" algn="l">
              <a:buFont typeface="Wingdings" panose="05000000000000000000" pitchFamily="2" charset="2"/>
              <a:buChar char="v"/>
            </a:pPr>
            <a:endParaRPr lang="fr-BE" dirty="0" smtClean="0"/>
          </a:p>
          <a:p>
            <a:pPr algn="l"/>
            <a:r>
              <a:rPr lang="fr-BE" b="1" dirty="0" smtClean="0">
                <a:solidFill>
                  <a:srgbClr val="C00000"/>
                </a:solidFill>
              </a:rPr>
              <a:t>DEZOOMER</a:t>
            </a:r>
          </a:p>
          <a:p>
            <a:pPr marL="342900" indent="-342900" algn="l">
              <a:buFont typeface="Wingdings" panose="05000000000000000000" pitchFamily="2" charset="2"/>
              <a:buChar char="v"/>
            </a:pPr>
            <a:r>
              <a:rPr lang="fr-BE" dirty="0" smtClean="0"/>
              <a:t>Situer l’étude dans le </a:t>
            </a:r>
            <a:r>
              <a:rPr lang="fr-BE" b="1" dirty="0" smtClean="0"/>
              <a:t>contexte</a:t>
            </a:r>
            <a:r>
              <a:rPr lang="fr-BE" dirty="0" smtClean="0"/>
              <a:t> de développement du numérique, de l’échange des données de santé  (autres applications, leur remboursement, questions éthiques, etc.) </a:t>
            </a:r>
          </a:p>
          <a:p>
            <a:pPr marL="342900" indent="-342900" algn="l">
              <a:buFont typeface="Wingdings" panose="05000000000000000000" pitchFamily="2" charset="2"/>
              <a:buChar char="v"/>
            </a:pPr>
            <a:r>
              <a:rPr lang="fr-BE" dirty="0" smtClean="0"/>
              <a:t>Evaluer son </a:t>
            </a:r>
            <a:r>
              <a:rPr lang="fr-BE" b="1" dirty="0" smtClean="0"/>
              <a:t>coût</a:t>
            </a:r>
          </a:p>
          <a:p>
            <a:pPr marL="342900" indent="-342900" algn="l">
              <a:buFont typeface="Wingdings" panose="05000000000000000000" pitchFamily="2" charset="2"/>
              <a:buChar char="v"/>
            </a:pPr>
            <a:r>
              <a:rPr lang="fr-BE" dirty="0" smtClean="0"/>
              <a:t>Evaluer la place de la </a:t>
            </a:r>
            <a:r>
              <a:rPr lang="fr-BE" b="1" dirty="0" smtClean="0"/>
              <a:t>pérennisation</a:t>
            </a:r>
            <a:r>
              <a:rPr lang="fr-BE" dirty="0" smtClean="0"/>
              <a:t> et la possibilité d’extension dans le contexte transfrontalier</a:t>
            </a:r>
          </a:p>
          <a:p>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10</a:t>
            </a:fld>
            <a:endParaRPr lang="fr-BE"/>
          </a:p>
        </p:txBody>
      </p:sp>
    </p:spTree>
    <p:extLst>
      <p:ext uri="{BB962C8B-B14F-4D97-AF65-F5344CB8AC3E}">
        <p14:creationId xmlns:p14="http://schemas.microsoft.com/office/powerpoint/2010/main" val="339950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Travail</a:t>
            </a:r>
            <a:r>
              <a:rPr lang="fr-BE" baseline="0" dirty="0" smtClean="0"/>
              <a:t> avec les hôpitaux CSF Chimay CHU UCL Namur Dinant et </a:t>
            </a:r>
            <a:r>
              <a:rPr lang="fr-BE" baseline="0" dirty="0" err="1" smtClean="0"/>
              <a:t>Godinne</a:t>
            </a:r>
            <a:r>
              <a:rPr lang="fr-BE" baseline="0" dirty="0" smtClean="0"/>
              <a:t> CHINA et Maison médicale de </a:t>
            </a:r>
            <a:r>
              <a:rPr lang="fr-BE" baseline="0" dirty="0" err="1" smtClean="0"/>
              <a:t>Signy</a:t>
            </a:r>
            <a:r>
              <a:rPr lang="fr-BE" baseline="0" dirty="0" smtClean="0"/>
              <a:t> Le petit</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11</a:t>
            </a:fld>
            <a:endParaRPr lang="fr-BE"/>
          </a:p>
        </p:txBody>
      </p:sp>
    </p:spTree>
    <p:extLst>
      <p:ext uri="{BB962C8B-B14F-4D97-AF65-F5344CB8AC3E}">
        <p14:creationId xmlns:p14="http://schemas.microsoft.com/office/powerpoint/2010/main" val="236241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Quatrième</a:t>
            </a:r>
            <a:r>
              <a:rPr lang="fr-BE" baseline="0" dirty="0" smtClean="0"/>
              <a:t> cinquième vague…  nous vivons maintenant avec lui </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14</a:t>
            </a:fld>
            <a:endParaRPr lang="fr-BE"/>
          </a:p>
        </p:txBody>
      </p:sp>
    </p:spTree>
    <p:extLst>
      <p:ext uri="{BB962C8B-B14F-4D97-AF65-F5344CB8AC3E}">
        <p14:creationId xmlns:p14="http://schemas.microsoft.com/office/powerpoint/2010/main" val="256453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La</a:t>
            </a:r>
            <a:r>
              <a:rPr lang="fr-BE" baseline="0" dirty="0" smtClean="0"/>
              <a:t> doctoresse ayant participé au sondage  a utilisé l’application, elle l’a trouvé utile à la condition d’avoir le réflexe de consulter les paramètres. Elle a jugé compliqué d’évaluer le dispositif sur base d’un seul patient. Lors de la soirée, les deux médecins (un spécialiste et deux spécialistes n’ont pas fait de retour particulier sur le dispositif en tant que tel. </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17</a:t>
            </a:fld>
            <a:endParaRPr lang="fr-BE"/>
          </a:p>
        </p:txBody>
      </p:sp>
    </p:spTree>
    <p:extLst>
      <p:ext uri="{BB962C8B-B14F-4D97-AF65-F5344CB8AC3E}">
        <p14:creationId xmlns:p14="http://schemas.microsoft.com/office/powerpoint/2010/main" val="313378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Attention</a:t>
            </a:r>
            <a:r>
              <a:rPr lang="fr-BE" baseline="0" dirty="0" smtClean="0"/>
              <a:t> que 8/19 ne constitue pas une majorité .. Je suppose qu’il y avait des non répondants à cette </a:t>
            </a:r>
            <a:r>
              <a:rPr lang="fr-BE" baseline="0" dirty="0" smtClean="0"/>
              <a:t>question. Pourquoi 19 et pas 21 : deux patients sont décédés </a:t>
            </a:r>
            <a:endParaRPr lang="fr-BE" dirty="0"/>
          </a:p>
        </p:txBody>
      </p:sp>
      <p:sp>
        <p:nvSpPr>
          <p:cNvPr id="4" name="Espace réservé du numéro de diapositive 3"/>
          <p:cNvSpPr>
            <a:spLocks noGrp="1"/>
          </p:cNvSpPr>
          <p:nvPr>
            <p:ph type="sldNum" sz="quarter" idx="10"/>
          </p:nvPr>
        </p:nvSpPr>
        <p:spPr/>
        <p:txBody>
          <a:bodyPr/>
          <a:lstStyle/>
          <a:p>
            <a:fld id="{5E1AC639-6D4E-421E-BDAF-73DF92CD3507}" type="slidenum">
              <a:rPr lang="fr-BE" smtClean="0"/>
              <a:pPr/>
              <a:t>22</a:t>
            </a:fld>
            <a:endParaRPr lang="fr-BE"/>
          </a:p>
        </p:txBody>
      </p:sp>
    </p:spTree>
    <p:extLst>
      <p:ext uri="{BB962C8B-B14F-4D97-AF65-F5344CB8AC3E}">
        <p14:creationId xmlns:p14="http://schemas.microsoft.com/office/powerpoint/2010/main" val="414651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a:solidFill>
                  <a:srgbClr val="000099"/>
                </a:solidFill>
              </a:defRPr>
            </a:lvl1pPr>
          </a:lstStyle>
          <a:p>
            <a:r>
              <a:rPr lang="fr-FR" dirty="0"/>
              <a:t>Cliquez pour modifier le style du titre</a:t>
            </a:r>
            <a:endParaRPr lang="fr-BE"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endParaRPr lang="fr-BE" dirty="0"/>
          </a:p>
        </p:txBody>
      </p:sp>
      <p:sp>
        <p:nvSpPr>
          <p:cNvPr id="7" name="Espace réservé de la date 3"/>
          <p:cNvSpPr>
            <a:spLocks noGrp="1"/>
          </p:cNvSpPr>
          <p:nvPr>
            <p:ph type="dt" sz="half" idx="2"/>
          </p:nvPr>
        </p:nvSpPr>
        <p:spPr>
          <a:xfrm>
            <a:off x="6876256" y="6448251"/>
            <a:ext cx="936104" cy="365125"/>
          </a:xfrm>
          <a:prstGeom prst="rect">
            <a:avLst/>
          </a:prstGeom>
        </p:spPr>
        <p:txBody>
          <a:bodyPr anchor="ctr"/>
          <a:lstStyle>
            <a:lvl1pPr>
              <a:defRPr sz="900">
                <a:solidFill>
                  <a:schemeClr val="accent5"/>
                </a:solidFill>
                <a:latin typeface="Montserrat" pitchFamily="50" charset="0"/>
                <a:cs typeface="Montserrat" pitchFamily="50" charset="0"/>
              </a:defRPr>
            </a:lvl1pPr>
          </a:lstStyle>
          <a:p>
            <a:fld id="{4EACDC8E-0222-4BCD-A7FB-B7EE68099609}" type="datetime1">
              <a:rPr lang="fr-BE" smtClean="0"/>
              <a:pPr/>
              <a:t>23-06-22</a:t>
            </a:fld>
            <a:endParaRPr lang="fr-BE" dirty="0"/>
          </a:p>
        </p:txBody>
      </p:sp>
      <p:sp>
        <p:nvSpPr>
          <p:cNvPr id="8" name="Espace réservé du numéro de diapositive 5"/>
          <p:cNvSpPr>
            <a:spLocks noGrp="1"/>
          </p:cNvSpPr>
          <p:nvPr>
            <p:ph type="sldNum" sz="quarter" idx="4"/>
          </p:nvPr>
        </p:nvSpPr>
        <p:spPr>
          <a:xfrm>
            <a:off x="8100392" y="6448251"/>
            <a:ext cx="576064" cy="365125"/>
          </a:xfrm>
          <a:prstGeom prst="rect">
            <a:avLst/>
          </a:prstGeom>
        </p:spPr>
        <p:txBody>
          <a:bodyPr anchor="ctr"/>
          <a:lstStyle>
            <a:lvl1pPr algn="r">
              <a:defRPr sz="1000" b="1">
                <a:solidFill>
                  <a:srgbClr val="000099"/>
                </a:solidFill>
                <a:latin typeface="Montserrat" pitchFamily="50" charset="0"/>
                <a:cs typeface="Montserrat" pitchFamily="50" charset="0"/>
              </a:defRPr>
            </a:lvl1pPr>
          </a:lstStyle>
          <a:p>
            <a:fld id="{59649E7E-1DDF-4917-9840-1400783AFAEF}"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6876256" y="6448251"/>
            <a:ext cx="936104" cy="365125"/>
          </a:xfrm>
          <a:prstGeom prst="rect">
            <a:avLst/>
          </a:prstGeom>
        </p:spPr>
        <p:txBody>
          <a:bodyPr anchor="ctr"/>
          <a:lstStyle>
            <a:lvl1pPr>
              <a:defRPr sz="900">
                <a:solidFill>
                  <a:schemeClr val="accent5"/>
                </a:solidFill>
                <a:latin typeface="Montserrat" pitchFamily="50" charset="0"/>
                <a:cs typeface="Montserrat" pitchFamily="50" charset="0"/>
              </a:defRPr>
            </a:lvl1pPr>
          </a:lstStyle>
          <a:p>
            <a:fld id="{4EACDC8E-0222-4BCD-A7FB-B7EE68099609}" type="datetime1">
              <a:rPr lang="fr-BE" smtClean="0"/>
              <a:pPr/>
              <a:t>23-06-22</a:t>
            </a:fld>
            <a:endParaRPr lang="fr-BE" dirty="0"/>
          </a:p>
        </p:txBody>
      </p:sp>
      <p:sp>
        <p:nvSpPr>
          <p:cNvPr id="11" name="Espace réservé du numéro de diapositive 5"/>
          <p:cNvSpPr>
            <a:spLocks noGrp="1"/>
          </p:cNvSpPr>
          <p:nvPr>
            <p:ph type="sldNum" sz="quarter" idx="4"/>
          </p:nvPr>
        </p:nvSpPr>
        <p:spPr>
          <a:xfrm>
            <a:off x="8100392" y="6448251"/>
            <a:ext cx="576064" cy="365125"/>
          </a:xfrm>
          <a:prstGeom prst="rect">
            <a:avLst/>
          </a:prstGeom>
        </p:spPr>
        <p:txBody>
          <a:bodyPr anchor="ctr"/>
          <a:lstStyle>
            <a:lvl1pPr algn="r">
              <a:defRPr sz="1000" b="1">
                <a:solidFill>
                  <a:srgbClr val="000099"/>
                </a:solidFill>
                <a:latin typeface="Montserrat" pitchFamily="50" charset="0"/>
                <a:cs typeface="Montserrat" pitchFamily="50" charset="0"/>
              </a:defRPr>
            </a:lvl1pPr>
          </a:lstStyle>
          <a:p>
            <a:fld id="{59649E7E-1DDF-4917-9840-1400783AFAEF}"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 11" descr="fondPPT2.jpg"/>
          <p:cNvPicPr>
            <a:picLocks noChangeAspect="1"/>
          </p:cNvPicPr>
          <p:nvPr userDrawn="1"/>
        </p:nvPicPr>
        <p:blipFill>
          <a:blip r:embed="rId4" cstate="print"/>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1475656" y="980728"/>
            <a:ext cx="7211144" cy="836712"/>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sp>
        <p:nvSpPr>
          <p:cNvPr id="3" name="Espace réservé du texte 2"/>
          <p:cNvSpPr>
            <a:spLocks noGrp="1"/>
          </p:cNvSpPr>
          <p:nvPr>
            <p:ph type="body" idx="1"/>
          </p:nvPr>
        </p:nvSpPr>
        <p:spPr>
          <a:xfrm>
            <a:off x="1475656" y="2060848"/>
            <a:ext cx="7211144" cy="377728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3" name="Espace réservé de la date 3"/>
          <p:cNvSpPr>
            <a:spLocks noGrp="1"/>
          </p:cNvSpPr>
          <p:nvPr>
            <p:ph type="dt" sz="half" idx="2"/>
          </p:nvPr>
        </p:nvSpPr>
        <p:spPr>
          <a:xfrm>
            <a:off x="6876256" y="6448251"/>
            <a:ext cx="936104" cy="365125"/>
          </a:xfrm>
          <a:prstGeom prst="rect">
            <a:avLst/>
          </a:prstGeom>
        </p:spPr>
        <p:txBody>
          <a:bodyPr anchor="ctr"/>
          <a:lstStyle>
            <a:lvl1pPr>
              <a:defRPr sz="900">
                <a:solidFill>
                  <a:schemeClr val="accent5"/>
                </a:solidFill>
                <a:latin typeface="Montserrat" pitchFamily="50" charset="0"/>
                <a:cs typeface="Montserrat" pitchFamily="50" charset="0"/>
              </a:defRPr>
            </a:lvl1pPr>
          </a:lstStyle>
          <a:p>
            <a:fld id="{4EACDC8E-0222-4BCD-A7FB-B7EE68099609}" type="datetime1">
              <a:rPr lang="fr-BE" smtClean="0"/>
              <a:pPr/>
              <a:t>23-06-22</a:t>
            </a:fld>
            <a:endParaRPr lang="fr-BE" dirty="0"/>
          </a:p>
        </p:txBody>
      </p:sp>
      <p:sp>
        <p:nvSpPr>
          <p:cNvPr id="14" name="Espace réservé du numéro de diapositive 5"/>
          <p:cNvSpPr>
            <a:spLocks noGrp="1"/>
          </p:cNvSpPr>
          <p:nvPr>
            <p:ph type="sldNum" sz="quarter" idx="4"/>
          </p:nvPr>
        </p:nvSpPr>
        <p:spPr>
          <a:xfrm>
            <a:off x="8100392" y="6448251"/>
            <a:ext cx="576064" cy="365125"/>
          </a:xfrm>
          <a:prstGeom prst="rect">
            <a:avLst/>
          </a:prstGeom>
        </p:spPr>
        <p:txBody>
          <a:bodyPr anchor="ctr"/>
          <a:lstStyle>
            <a:lvl1pPr algn="r">
              <a:defRPr sz="1000" b="1">
                <a:solidFill>
                  <a:srgbClr val="000099"/>
                </a:solidFill>
                <a:latin typeface="Montserrat" pitchFamily="50" charset="0"/>
                <a:cs typeface="Montserrat" pitchFamily="50" charset="0"/>
              </a:defRPr>
            </a:lvl1pPr>
          </a:lstStyle>
          <a:p>
            <a:fld id="{59649E7E-1DDF-4917-9840-1400783AFAEF}" type="slidenum">
              <a:rPr lang="fr-BE" smtClean="0"/>
              <a:pPr/>
              <a:t>‹N°›</a:t>
            </a:fld>
            <a:endParaRPr lang="fr-BE" dirty="0"/>
          </a:p>
        </p:txBody>
      </p:sp>
      <p:sp>
        <p:nvSpPr>
          <p:cNvPr id="4" name="ZoneTexte 3"/>
          <p:cNvSpPr txBox="1"/>
          <p:nvPr userDrawn="1"/>
        </p:nvSpPr>
        <p:spPr>
          <a:xfrm>
            <a:off x="6588224" y="260648"/>
            <a:ext cx="2088232" cy="461665"/>
          </a:xfrm>
          <a:prstGeom prst="rect">
            <a:avLst/>
          </a:prstGeom>
          <a:noFill/>
        </p:spPr>
        <p:txBody>
          <a:bodyPr wrap="square" rtlCol="0">
            <a:spAutoFit/>
          </a:bodyPr>
          <a:lstStyle/>
          <a:p>
            <a:pPr algn="r"/>
            <a:r>
              <a:rPr lang="fr-BE" sz="2400" dirty="0">
                <a:solidFill>
                  <a:srgbClr val="FF0000"/>
                </a:solidFill>
                <a:latin typeface="+mj-lt"/>
              </a:rPr>
              <a:t>Votre 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p:titleStyle>
    <p:bodyStyle>
      <a:lvl1pPr marL="342900" indent="-342900" algn="l" defTabSz="914400" rtl="0" eaLnBrk="1" latinLnBrk="0" hangingPunct="1">
        <a:spcBef>
          <a:spcPct val="20000"/>
        </a:spcBef>
        <a:buClr>
          <a:srgbClr val="9FAEE5"/>
        </a:buClr>
        <a:buFont typeface="Arial" pitchFamily="34" charset="0"/>
        <a:buChar char="•"/>
        <a:defRPr sz="2000" kern="1200">
          <a:solidFill>
            <a:schemeClr val="tx2"/>
          </a:solidFill>
          <a:latin typeface="Montserrat" pitchFamily="50" charset="0"/>
          <a:ea typeface="+mn-ea"/>
          <a:cs typeface="Montserrat" pitchFamily="50" charset="0"/>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svg"/><Relationship Id="rId4" Type="http://schemas.openxmlformats.org/officeDocument/2006/relationships/image" Target="../media/image30.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4.svg"/><Relationship Id="rId9" Type="http://schemas.openxmlformats.org/officeDocument/2006/relationships/image" Target="../media/image28.svg"/></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0.svg"/><Relationship Id="rId4" Type="http://schemas.openxmlformats.org/officeDocument/2006/relationships/image" Target="../media/image35.png"/><Relationship Id="rId9" Type="http://schemas.openxmlformats.org/officeDocument/2006/relationships/image" Target="../media/image34.sv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5.sv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sv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5.sv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51.svg"/><Relationship Id="rId12" Type="http://schemas.openxmlformats.org/officeDocument/2006/relationships/image" Target="../media/image55.svg"/><Relationship Id="rId2" Type="http://schemas.openxmlformats.org/officeDocument/2006/relationships/notesSlide" Target="../notesSlides/notesSlide15.xml"/><Relationship Id="rId1" Type="http://schemas.openxmlformats.org/officeDocument/2006/relationships/slideLayout" Target="../slideLayouts/slideLayout2.xml"/><Relationship Id="rId11" Type="http://schemas.openxmlformats.org/officeDocument/2006/relationships/image" Target="../media/image43.png"/><Relationship Id="rId5" Type="http://schemas.openxmlformats.org/officeDocument/2006/relationships/image" Target="../media/image49.svg"/><Relationship Id="rId10" Type="http://schemas.openxmlformats.org/officeDocument/2006/relationships/image" Target="../media/image2.png"/><Relationship Id="rId9" Type="http://schemas.openxmlformats.org/officeDocument/2006/relationships/image" Target="../media/image53.sv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59.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image" Target="../media/image61.svg"/></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67.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65.svg"/><Relationship Id="rId4" Type="http://schemas.openxmlformats.org/officeDocument/2006/relationships/image" Target="../media/image49.png"/><Relationship Id="rId9" Type="http://schemas.openxmlformats.org/officeDocument/2006/relationships/image" Target="../media/image69.sv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63.png"/><Relationship Id="rId5" Type="http://schemas.openxmlformats.org/officeDocument/2006/relationships/image" Target="../media/image58.jpe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jpeg"/></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006" y="269294"/>
            <a:ext cx="2078740" cy="835154"/>
          </a:xfrm>
          <a:prstGeom prst="rect">
            <a:avLst/>
          </a:prstGeom>
        </p:spPr>
      </p:pic>
      <p:sp>
        <p:nvSpPr>
          <p:cNvPr id="7" name="Espace réservé du titre 1"/>
          <p:cNvSpPr txBox="1">
            <a:spLocks/>
          </p:cNvSpPr>
          <p:nvPr/>
        </p:nvSpPr>
        <p:spPr>
          <a:xfrm>
            <a:off x="1763688" y="3212976"/>
            <a:ext cx="6624736" cy="836712"/>
          </a:xfrm>
          <a:prstGeom prst="rect">
            <a:avLst/>
          </a:prstGeom>
        </p:spPr>
        <p:txBody>
          <a:bodyPr vert="horz" lIns="91440" tIns="45720" rIns="91440" bIns="45720" rtlCol="0" anchor="ctr">
            <a:noAutofit/>
          </a:bodyPr>
          <a:lstStyle/>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algn="ctr" fontAlgn="auto">
              <a:spcBef>
                <a:spcPct val="0"/>
              </a:spcBef>
              <a:spcAft>
                <a:spcPts val="0"/>
              </a:spcAft>
              <a:buClrTx/>
              <a:buSzTx/>
              <a:buFontTx/>
              <a:buNone/>
              <a:tabLst/>
              <a:defRPr/>
            </a:pPr>
            <a:r>
              <a:rPr lang="fr-FR" sz="3600" dirty="0">
                <a:solidFill>
                  <a:srgbClr val="0033CC"/>
                </a:solidFill>
                <a:latin typeface="Calibri" panose="020F0502020204030204" pitchFamily="34" charset="0"/>
                <a:ea typeface="+mj-ea"/>
                <a:cs typeface="Calibri" panose="020F0502020204030204" pitchFamily="34" charset="0"/>
              </a:rPr>
              <a:t>Résultats du projet transfrontalier </a:t>
            </a:r>
          </a:p>
          <a:p>
            <a:pPr marR="0" lvl="0" indent="0" algn="ctr" fontAlgn="auto">
              <a:spcBef>
                <a:spcPct val="0"/>
              </a:spcBef>
              <a:spcAft>
                <a:spcPts val="0"/>
              </a:spcAft>
              <a:buClrTx/>
              <a:buSzTx/>
              <a:buFontTx/>
              <a:buNone/>
              <a:tabLst/>
              <a:defRPr/>
            </a:pPr>
            <a:r>
              <a:rPr lang="fr-FR" sz="3600" dirty="0" err="1">
                <a:solidFill>
                  <a:srgbClr val="0033CC"/>
                </a:solidFill>
                <a:latin typeface="Calibri" panose="020F0502020204030204" pitchFamily="34" charset="0"/>
                <a:ea typeface="+mj-ea"/>
                <a:cs typeface="Calibri" panose="020F0502020204030204" pitchFamily="34" charset="0"/>
              </a:rPr>
              <a:t>Health</a:t>
            </a:r>
            <a:r>
              <a:rPr lang="fr-FR" sz="3600" dirty="0">
                <a:solidFill>
                  <a:srgbClr val="0033CC"/>
                </a:solidFill>
                <a:latin typeface="Calibri" panose="020F0502020204030204" pitchFamily="34" charset="0"/>
                <a:ea typeface="+mj-ea"/>
                <a:cs typeface="Calibri" panose="020F0502020204030204" pitchFamily="34" charset="0"/>
              </a:rPr>
              <a:t> in Smart </a:t>
            </a:r>
            <a:r>
              <a:rPr lang="fr-FR" sz="3600" dirty="0" err="1">
                <a:solidFill>
                  <a:srgbClr val="0033CC"/>
                </a:solidFill>
                <a:latin typeface="Calibri" panose="020F0502020204030204" pitchFamily="34" charset="0"/>
                <a:ea typeface="+mj-ea"/>
                <a:cs typeface="Calibri" panose="020F0502020204030204" pitchFamily="34" charset="0"/>
              </a:rPr>
              <a:t>Rurality</a:t>
            </a:r>
            <a:r>
              <a:rPr lang="fr-FR" sz="3600" dirty="0">
                <a:solidFill>
                  <a:srgbClr val="0033CC"/>
                </a:solidFill>
                <a:latin typeface="Calibri" panose="020F0502020204030204" pitchFamily="34" charset="0"/>
                <a:ea typeface="+mj-ea"/>
                <a:cs typeface="Calibri" panose="020F0502020204030204" pitchFamily="34" charset="0"/>
              </a:rPr>
              <a:t> (HIS2R) </a:t>
            </a:r>
            <a:r>
              <a:rPr lang="fr-FR" sz="3600" dirty="0" smtClean="0">
                <a:solidFill>
                  <a:srgbClr val="0033CC"/>
                </a:solidFill>
                <a:latin typeface="Calibri" panose="020F0502020204030204" pitchFamily="34" charset="0"/>
                <a:ea typeface="+mj-ea"/>
                <a:cs typeface="Calibri" panose="020F0502020204030204" pitchFamily="34" charset="0"/>
              </a:rPr>
              <a:t>2019-2022</a:t>
            </a:r>
            <a:endParaRPr lang="fr-FR" sz="3600" dirty="0">
              <a:solidFill>
                <a:srgbClr val="0033CC"/>
              </a:solidFill>
              <a:latin typeface="Calibri" panose="020F0502020204030204" pitchFamily="34" charset="0"/>
              <a:ea typeface="+mj-ea"/>
              <a:cs typeface="Calibri" panose="020F0502020204030204" pitchFamily="34" charset="0"/>
            </a:endParaRPr>
          </a:p>
          <a:p>
            <a:pPr marR="0" lvl="0" indent="0" algn="ctr" fontAlgn="auto">
              <a:spcBef>
                <a:spcPct val="0"/>
              </a:spcBef>
              <a:spcAft>
                <a:spcPts val="0"/>
              </a:spcAft>
              <a:buClrTx/>
              <a:buSzTx/>
              <a:buFontTx/>
              <a:buNone/>
              <a:tabLst/>
              <a:defRPr/>
            </a:pPr>
            <a:r>
              <a:rPr lang="fr-FR" sz="3600" dirty="0" err="1">
                <a:solidFill>
                  <a:srgbClr val="0033CC"/>
                </a:solidFill>
                <a:latin typeface="Calibri" panose="020F0502020204030204" pitchFamily="34" charset="0"/>
                <a:ea typeface="+mj-ea"/>
                <a:cs typeface="Calibri" panose="020F0502020204030204" pitchFamily="34" charset="0"/>
              </a:rPr>
              <a:t>Viroinval</a:t>
            </a:r>
            <a:r>
              <a:rPr lang="fr-FR" sz="3600" dirty="0">
                <a:solidFill>
                  <a:srgbClr val="0033CC"/>
                </a:solidFill>
                <a:latin typeface="Calibri" panose="020F0502020204030204" pitchFamily="34" charset="0"/>
                <a:ea typeface="+mj-ea"/>
                <a:cs typeface="Calibri" panose="020F0502020204030204" pitchFamily="34" charset="0"/>
              </a:rPr>
              <a:t> </a:t>
            </a:r>
          </a:p>
          <a:p>
            <a:pPr marR="0" lvl="0" indent="0" algn="ctr" fontAlgn="auto">
              <a:spcBef>
                <a:spcPct val="0"/>
              </a:spcBef>
              <a:spcAft>
                <a:spcPts val="0"/>
              </a:spcAft>
              <a:buClrTx/>
              <a:buSzTx/>
              <a:buFontTx/>
              <a:buNone/>
              <a:tabLst/>
              <a:defRPr/>
            </a:pPr>
            <a:r>
              <a:rPr lang="fr-FR" sz="3600" dirty="0">
                <a:solidFill>
                  <a:srgbClr val="0033CC"/>
                </a:solidFill>
                <a:latin typeface="Calibri" panose="020F0502020204030204" pitchFamily="34" charset="0"/>
                <a:ea typeface="+mj-ea"/>
                <a:cs typeface="Calibri" panose="020F0502020204030204" pitchFamily="34" charset="0"/>
              </a:rPr>
              <a:t>28 juin 2022</a:t>
            </a:r>
          </a:p>
          <a:p>
            <a:pPr algn="ctr">
              <a:spcBef>
                <a:spcPct val="0"/>
              </a:spcBef>
              <a:defRPr/>
            </a:pPr>
            <a:endParaRPr lang="fr-FR" sz="2400" dirty="0">
              <a:solidFill>
                <a:srgbClr val="000099"/>
              </a:solidFill>
              <a:latin typeface="Calibri" panose="020F0502020204030204" pitchFamily="34" charset="0"/>
              <a:ea typeface="+mj-ea"/>
              <a:cs typeface="Calibri" panose="020F0502020204030204" pitchFamily="34" charset="0"/>
            </a:endParaRPr>
          </a:p>
          <a:p>
            <a:pPr algn="ctr">
              <a:spcBef>
                <a:spcPct val="0"/>
              </a:spcBef>
              <a:defRPr/>
            </a:pPr>
            <a:r>
              <a:rPr lang="fr-BE" sz="2400" dirty="0" smtClean="0"/>
              <a:t>https</a:t>
            </a:r>
            <a:r>
              <a:rPr lang="fr-BE" sz="2400" dirty="0"/>
              <a:t>://www.his2r-interreg.eu/</a:t>
            </a:r>
          </a:p>
          <a:p>
            <a:pPr marR="0" lvl="0" indent="0" algn="ctr" fontAlgn="auto">
              <a:spcBef>
                <a:spcPct val="0"/>
              </a:spcBef>
              <a:spcAft>
                <a:spcPts val="0"/>
              </a:spcAft>
              <a:buClrTx/>
              <a:buSzTx/>
              <a:buFontTx/>
              <a:buNone/>
              <a:tabLst/>
              <a:defRPr/>
            </a:pPr>
            <a:endParaRPr lang="fr-FR" sz="2400" dirty="0">
              <a:solidFill>
                <a:srgbClr val="000099"/>
              </a:solidFill>
              <a:latin typeface="Calibri" panose="020F0502020204030204" pitchFamily="34" charset="0"/>
              <a:ea typeface="+mj-ea"/>
              <a:cs typeface="Calibri" panose="020F0502020204030204" pitchFamily="34" charset="0"/>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1" y="1825"/>
            <a:ext cx="4697457" cy="1370092"/>
          </a:xfrm>
          <a:prstGeom prst="rect">
            <a:avLst/>
          </a:prstGeom>
        </p:spPr>
      </p:pic>
      <p:sp>
        <p:nvSpPr>
          <p:cNvPr id="2" name="ZoneTexte 1"/>
          <p:cNvSpPr txBox="1"/>
          <p:nvPr/>
        </p:nvSpPr>
        <p:spPr>
          <a:xfrm>
            <a:off x="1475656" y="6237312"/>
            <a:ext cx="6192688" cy="369332"/>
          </a:xfrm>
          <a:prstGeom prst="rect">
            <a:avLst/>
          </a:prstGeom>
          <a:noFill/>
        </p:spPr>
        <p:txBody>
          <a:bodyPr wrap="square" rtlCol="0">
            <a:spAutoFit/>
          </a:bodyPr>
          <a:lstStyle/>
          <a:p>
            <a:r>
              <a:rPr lang="fr-BE" b="1" dirty="0" smtClean="0">
                <a:solidFill>
                  <a:srgbClr val="0033CC"/>
                </a:solidFill>
                <a:latin typeface="Calibri" panose="020F0502020204030204" pitchFamily="34" charset="0"/>
                <a:cs typeface="Calibri" panose="020F0502020204030204" pitchFamily="34" charset="0"/>
              </a:rPr>
              <a:t>Avec le soutien du Fonds européen de Développement régional</a:t>
            </a:r>
            <a:endParaRPr lang="fr-BE" b="1" dirty="0">
              <a:solidFill>
                <a:srgbClr val="0033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611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10</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683568" y="2348880"/>
            <a:ext cx="8460432" cy="2088232"/>
          </a:xfrm>
          <a:prstGeom prst="rect">
            <a:avLst/>
          </a:prstGeom>
        </p:spPr>
        <p:txBody>
          <a:bodyPr vert="horz" lIns="91440" tIns="45720" rIns="91440" bIns="45720" rtlCol="0" anchor="ctr">
            <a:noAutofit/>
          </a:bodyPr>
          <a:lstStyle/>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p:txBody>
      </p:sp>
      <p:sp>
        <p:nvSpPr>
          <p:cNvPr id="8" name="Titre 1"/>
          <p:cNvSpPr txBox="1">
            <a:spLocks/>
          </p:cNvSpPr>
          <p:nvPr/>
        </p:nvSpPr>
        <p:spPr>
          <a:xfrm>
            <a:off x="31157" y="129861"/>
            <a:ext cx="4572000" cy="723499"/>
          </a:xfrm>
          <a:prstGeom prst="rect">
            <a:avLst/>
          </a:prstGeom>
        </p:spPr>
        <p:txBody>
          <a:bodyPr anchor="t">
            <a:normAutofit/>
          </a:bodyPr>
          <a:lst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a:lstStyle>
          <a:p>
            <a:r>
              <a:rPr lang="fr-FR" sz="3600" dirty="0">
                <a:solidFill>
                  <a:srgbClr val="0033CC"/>
                </a:solidFill>
                <a:latin typeface="Calibri" panose="020F0502020204030204" pitchFamily="34" charset="0"/>
                <a:cs typeface="Calibri" panose="020F0502020204030204" pitchFamily="34" charset="0"/>
              </a:rPr>
              <a:t>Chercher nos </a:t>
            </a:r>
            <a:r>
              <a:rPr lang="fr-FR" sz="3600" dirty="0" smtClean="0">
                <a:solidFill>
                  <a:srgbClr val="0033CC"/>
                </a:solidFill>
                <a:latin typeface="Calibri" panose="020F0502020204030204" pitchFamily="34" charset="0"/>
                <a:cs typeface="Calibri" panose="020F0502020204030204" pitchFamily="34" charset="0"/>
              </a:rPr>
              <a:t>patients</a:t>
            </a:r>
            <a:endParaRPr lang="fr-FR" sz="3600" dirty="0">
              <a:solidFill>
                <a:srgbClr val="0033CC"/>
              </a:solidFill>
              <a:latin typeface="Calibri" panose="020F0502020204030204" pitchFamily="34" charset="0"/>
              <a:cs typeface="Calibri" panose="020F0502020204030204" pitchFamily="34" charset="0"/>
            </a:endParaRPr>
          </a:p>
        </p:txBody>
      </p:sp>
      <p:sp>
        <p:nvSpPr>
          <p:cNvPr id="9" name="Espace réservé du contenu 2"/>
          <p:cNvSpPr txBox="1">
            <a:spLocks/>
          </p:cNvSpPr>
          <p:nvPr/>
        </p:nvSpPr>
        <p:spPr>
          <a:xfrm>
            <a:off x="773428" y="1988840"/>
            <a:ext cx="8119052" cy="44862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v"/>
            </a:pPr>
            <a:endParaRPr lang="fr-BE" dirty="0"/>
          </a:p>
        </p:txBody>
      </p:sp>
      <p:sp>
        <p:nvSpPr>
          <p:cNvPr id="2" name="Rectangle 1"/>
          <p:cNvSpPr/>
          <p:nvPr/>
        </p:nvSpPr>
        <p:spPr>
          <a:xfrm>
            <a:off x="1935452" y="1328526"/>
            <a:ext cx="6957028" cy="2862322"/>
          </a:xfrm>
          <a:prstGeom prst="rect">
            <a:avLst/>
          </a:prstGeom>
        </p:spPr>
        <p:txBody>
          <a:bodyPr wrap="square">
            <a:spAutoFit/>
          </a:bodyPr>
          <a:lstStyle/>
          <a:p>
            <a:pPr marL="285750" lvl="0" indent="-285750">
              <a:buFont typeface="Wingdings" panose="05000000000000000000" pitchFamily="2" charset="2"/>
              <a:buChar char="§"/>
            </a:pPr>
            <a:r>
              <a:rPr lang="fr-BE" dirty="0">
                <a:latin typeface="Calibri" panose="020F0502020204030204" pitchFamily="34" charset="0"/>
                <a:cs typeface="Calibri" panose="020F0502020204030204" pitchFamily="34" charset="0"/>
              </a:rPr>
              <a:t>Âgés de ≥ 60 ans </a:t>
            </a:r>
          </a:p>
          <a:p>
            <a:pPr marL="285750" lvl="0" indent="-285750">
              <a:buFont typeface="Wingdings" panose="05000000000000000000" pitchFamily="2" charset="2"/>
              <a:buChar char="§"/>
            </a:pPr>
            <a:r>
              <a:rPr lang="fr-BE" dirty="0">
                <a:latin typeface="Calibri" panose="020F0502020204030204" pitchFamily="34" charset="0"/>
                <a:cs typeface="Calibri" panose="020F0502020204030204" pitchFamily="34" charset="0"/>
              </a:rPr>
              <a:t>Vivant à domicile en milieu rural </a:t>
            </a:r>
          </a:p>
          <a:p>
            <a:pPr marL="285750" lvl="0" indent="-285750">
              <a:buFont typeface="Wingdings" panose="05000000000000000000" pitchFamily="2" charset="2"/>
              <a:buChar char="§"/>
            </a:pPr>
            <a:r>
              <a:rPr lang="fr-BE" dirty="0">
                <a:latin typeface="Calibri" panose="020F0502020204030204" pitchFamily="34" charset="0"/>
                <a:cs typeface="Calibri" panose="020F0502020204030204" pitchFamily="34" charset="0"/>
              </a:rPr>
              <a:t>Domicilié dans la zone du projet </a:t>
            </a:r>
            <a:endParaRPr lang="fr-BE" dirty="0" smtClean="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fr-BE" dirty="0" smtClean="0">
                <a:latin typeface="Calibri" panose="020F0502020204030204" pitchFamily="34" charset="0"/>
                <a:cs typeface="Calibri" panose="020F0502020204030204" pitchFamily="34" charset="0"/>
              </a:rPr>
              <a:t>Porteur </a:t>
            </a:r>
            <a:r>
              <a:rPr lang="fr-BE" dirty="0">
                <a:latin typeface="Calibri" panose="020F0502020204030204" pitchFamily="34" charset="0"/>
                <a:cs typeface="Calibri" panose="020F0502020204030204" pitchFamily="34" charset="0"/>
              </a:rPr>
              <a:t>d’une insuffisance cardiaque ou d’une BPCO ayant </a:t>
            </a:r>
            <a:r>
              <a:rPr lang="fr-BE" dirty="0" smtClean="0">
                <a:latin typeface="Calibri" panose="020F0502020204030204" pitchFamily="34" charset="0"/>
                <a:cs typeface="Calibri" panose="020F0502020204030204" pitchFamily="34" charset="0"/>
              </a:rPr>
              <a:t>décompensé au cours des deux années précédant l’inclusion</a:t>
            </a:r>
            <a:endParaRPr lang="fr-BE"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fr-BE" dirty="0">
                <a:latin typeface="Calibri" panose="020F0502020204030204" pitchFamily="34" charset="0"/>
                <a:cs typeface="Calibri" panose="020F0502020204030204" pitchFamily="34" charset="0"/>
              </a:rPr>
              <a:t>IC SCORE NYHA≥2 </a:t>
            </a:r>
          </a:p>
          <a:p>
            <a:pPr marL="742950" lvl="1" indent="-285750">
              <a:buFont typeface="Wingdings" panose="05000000000000000000" pitchFamily="2" charset="2"/>
              <a:buChar char="§"/>
            </a:pPr>
            <a:r>
              <a:rPr lang="fr-BE" dirty="0">
                <a:latin typeface="Calibri" panose="020F0502020204030204" pitchFamily="34" charset="0"/>
                <a:cs typeface="Calibri" panose="020F0502020204030204" pitchFamily="34" charset="0"/>
              </a:rPr>
              <a:t>GOLD ≥2</a:t>
            </a:r>
          </a:p>
          <a:p>
            <a:pPr marL="285750" lvl="0" indent="-285750">
              <a:buFont typeface="Wingdings" panose="05000000000000000000" pitchFamily="2" charset="2"/>
              <a:buChar char="§"/>
            </a:pPr>
            <a:r>
              <a:rPr lang="fr-BE" dirty="0">
                <a:latin typeface="Calibri" panose="020F0502020204030204" pitchFamily="34" charset="0"/>
                <a:cs typeface="Calibri" panose="020F0502020204030204" pitchFamily="34" charset="0"/>
              </a:rPr>
              <a:t>N’ayant pas de troubles cognitifs </a:t>
            </a:r>
            <a:r>
              <a:rPr lang="fr-BE" dirty="0" smtClean="0">
                <a:latin typeface="Calibri" panose="020F0502020204030204" pitchFamily="34" charset="0"/>
                <a:cs typeface="Calibri" panose="020F0502020204030204" pitchFamily="34" charset="0"/>
              </a:rPr>
              <a:t>sévères</a:t>
            </a:r>
            <a:endParaRPr lang="fr-BE" dirty="0">
              <a:latin typeface="Calibri" panose="020F0502020204030204" pitchFamily="34" charset="0"/>
              <a:cs typeface="Calibri" panose="020F0502020204030204" pitchFamily="34" charset="0"/>
            </a:endParaRPr>
          </a:p>
          <a:p>
            <a:pPr marL="285750" lvl="0" indent="-285750">
              <a:buFont typeface="Wingdings" panose="05000000000000000000" pitchFamily="2" charset="2"/>
              <a:buChar char="§"/>
            </a:pPr>
            <a:r>
              <a:rPr lang="fr-BE" dirty="0" smtClean="0">
                <a:latin typeface="Calibri" panose="020F0502020204030204" pitchFamily="34" charset="0"/>
                <a:cs typeface="Calibri" panose="020F0502020204030204" pitchFamily="34" charset="0"/>
              </a:rPr>
              <a:t>Acceptant </a:t>
            </a:r>
            <a:r>
              <a:rPr lang="fr-BE" dirty="0">
                <a:latin typeface="Calibri" panose="020F0502020204030204" pitchFamily="34" charset="0"/>
                <a:cs typeface="Calibri" panose="020F0502020204030204" pitchFamily="34" charset="0"/>
              </a:rPr>
              <a:t>de participer à la recherche </a:t>
            </a:r>
          </a:p>
          <a:p>
            <a:pPr marL="285750" indent="-285750">
              <a:buFont typeface="Wingdings" panose="05000000000000000000" pitchFamily="2" charset="2"/>
              <a:buChar char="§"/>
            </a:pPr>
            <a:r>
              <a:rPr lang="fr-BE" dirty="0"/>
              <a:t> </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6" y="4437112"/>
            <a:ext cx="5041584" cy="245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0" y="4006182"/>
            <a:ext cx="7186612" cy="369332"/>
          </a:xfrm>
          <a:prstGeom prst="rect">
            <a:avLst/>
          </a:prstGeom>
          <a:noFill/>
        </p:spPr>
        <p:txBody>
          <a:bodyPr wrap="square" rtlCol="0">
            <a:spAutoFit/>
          </a:bodyPr>
          <a:lstStyle/>
          <a:p>
            <a:r>
              <a:rPr lang="en-GB" dirty="0"/>
              <a:t>https://www.youtube.com/watch?v=d14N7ymHFMU</a:t>
            </a:r>
          </a:p>
        </p:txBody>
      </p:sp>
    </p:spTree>
    <p:extLst>
      <p:ext uri="{BB962C8B-B14F-4D97-AF65-F5344CB8AC3E}">
        <p14:creationId xmlns:p14="http://schemas.microsoft.com/office/powerpoint/2010/main" val="310754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11</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8" name="ZoneTexte 7"/>
          <p:cNvSpPr txBox="1"/>
          <p:nvPr/>
        </p:nvSpPr>
        <p:spPr>
          <a:xfrm>
            <a:off x="12188" y="18331"/>
            <a:ext cx="5688632" cy="1754326"/>
          </a:xfrm>
          <a:prstGeom prst="rect">
            <a:avLst/>
          </a:prstGeom>
          <a:noFill/>
        </p:spPr>
        <p:txBody>
          <a:bodyPr wrap="square" rtlCol="0">
            <a:spAutoFit/>
          </a:bodyPr>
          <a:lstStyle/>
          <a:p>
            <a:pPr>
              <a:spcBef>
                <a:spcPct val="0"/>
              </a:spcBef>
            </a:pPr>
            <a:r>
              <a:rPr lang="en-GB" sz="3600" dirty="0">
                <a:solidFill>
                  <a:srgbClr val="0033CC"/>
                </a:solidFill>
                <a:latin typeface="Calibri" panose="020F0502020204030204" pitchFamily="34" charset="0"/>
                <a:ea typeface="+mj-ea"/>
                <a:cs typeface="Calibri" panose="020F0502020204030204" pitchFamily="34" charset="0"/>
              </a:rPr>
              <a:t>Expliquer l’étude et obtenir le consentement en pleine pandémie COVID 19 </a:t>
            </a:r>
            <a:r>
              <a:rPr lang="en-GB" sz="3600" dirty="0" smtClean="0">
                <a:solidFill>
                  <a:srgbClr val="0033CC"/>
                </a:solidFill>
                <a:latin typeface="Calibri" panose="020F0502020204030204" pitchFamily="34" charset="0"/>
                <a:ea typeface="+mj-ea"/>
                <a:cs typeface="Calibri" panose="020F0502020204030204" pitchFamily="34" charset="0"/>
              </a:rPr>
              <a:t> </a:t>
            </a:r>
            <a:endParaRPr lang="en-GB" sz="3600" dirty="0">
              <a:solidFill>
                <a:srgbClr val="0033CC"/>
              </a:solidFill>
              <a:latin typeface="Calibri" panose="020F0502020204030204" pitchFamily="34" charset="0"/>
              <a:ea typeface="+mj-ea"/>
              <a:cs typeface="Calibri" panose="020F050202020403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150" y="2780927"/>
            <a:ext cx="5036850" cy="325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60535"/>
            <a:ext cx="3672408" cy="519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96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12</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69307"/>
            <a:ext cx="2078740" cy="835154"/>
          </a:xfrm>
          <a:prstGeom prst="rect">
            <a:avLst/>
          </a:prstGeom>
        </p:spPr>
      </p:pic>
      <p:sp>
        <p:nvSpPr>
          <p:cNvPr id="7" name="Espace réservé du titre 1"/>
          <p:cNvSpPr txBox="1">
            <a:spLocks/>
          </p:cNvSpPr>
          <p:nvPr/>
        </p:nvSpPr>
        <p:spPr>
          <a:xfrm>
            <a:off x="683568" y="2348880"/>
            <a:ext cx="8460432" cy="2088232"/>
          </a:xfrm>
          <a:prstGeom prst="rect">
            <a:avLst/>
          </a:prstGeom>
        </p:spPr>
        <p:txBody>
          <a:bodyPr vert="horz" lIns="91440" tIns="45720" rIns="91440" bIns="45720" rtlCol="0" anchor="ctr">
            <a:noAutofit/>
          </a:bodyPr>
          <a:lstStyle/>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p:txBody>
      </p:sp>
      <p:sp>
        <p:nvSpPr>
          <p:cNvPr id="8" name="Titre 1"/>
          <p:cNvSpPr txBox="1">
            <a:spLocks/>
          </p:cNvSpPr>
          <p:nvPr/>
        </p:nvSpPr>
        <p:spPr>
          <a:xfrm>
            <a:off x="-33469" y="1230195"/>
            <a:ext cx="6048672" cy="1291023"/>
          </a:xfrm>
          <a:prstGeom prst="rect">
            <a:avLst/>
          </a:prstGeom>
        </p:spPr>
        <p:txBody>
          <a:bodyPr>
            <a:normAutofit/>
          </a:bodyPr>
          <a:lstStyle>
            <a:lvl1pPr marL="342900" indent="-342900" algn="l" defTabSz="914400" rtl="0" eaLnBrk="1" latinLnBrk="0" hangingPunct="1">
              <a:spcBef>
                <a:spcPct val="20000"/>
              </a:spcBef>
              <a:buClr>
                <a:srgbClr val="9FAEE5"/>
              </a:buClr>
              <a:buFont typeface="Arial" pitchFamily="34" charset="0"/>
              <a:buChar char="•"/>
              <a:defRPr sz="2000" kern="1200">
                <a:solidFill>
                  <a:schemeClr val="tx2"/>
                </a:solidFill>
                <a:latin typeface="Montserrat" pitchFamily="50" charset="0"/>
                <a:ea typeface="+mn-ea"/>
                <a:cs typeface="Montserrat" pitchFamily="50" charset="0"/>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BE" sz="2800" b="1" dirty="0" smtClean="0"/>
              <a:t>P</a:t>
            </a:r>
            <a:r>
              <a:rPr lang="fr-BE" sz="2400" b="1" dirty="0" smtClean="0">
                <a:latin typeface="Calibri" panose="020F0502020204030204" pitchFamily="34" charset="0"/>
                <a:cs typeface="Calibri" panose="020F0502020204030204" pitchFamily="34" charset="0"/>
              </a:rPr>
              <a:t>HASE I </a:t>
            </a:r>
            <a:r>
              <a:rPr lang="fr-BE" sz="2400" dirty="0" smtClean="0">
                <a:latin typeface="Calibri" panose="020F0502020204030204" pitchFamily="34" charset="0"/>
                <a:cs typeface="Calibri" panose="020F0502020204030204" pitchFamily="34" charset="0"/>
              </a:rPr>
              <a:t>: Identification et recueil de consentement</a:t>
            </a:r>
            <a:endParaRPr lang="fr-BE" sz="2400" dirty="0">
              <a:latin typeface="Calibri" panose="020F0502020204030204" pitchFamily="34" charset="0"/>
              <a:cs typeface="Calibri" panose="020F0502020204030204" pitchFamily="34" charset="0"/>
            </a:endParaRPr>
          </a:p>
        </p:txBody>
      </p:sp>
      <p:sp>
        <p:nvSpPr>
          <p:cNvPr id="2" name="AutoShape 2" descr="Résultat de recherche d'images pour &quot;oxymetre imag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0" name="Picture 5" descr="pouces vers le haut pouces vers le bas. - consentement photos et images de col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775" y="993609"/>
            <a:ext cx="2626977" cy="176419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28600" y="2757805"/>
            <a:ext cx="6756884" cy="830997"/>
          </a:xfrm>
          <a:prstGeom prst="rect">
            <a:avLst/>
          </a:prstGeom>
          <a:noFill/>
        </p:spPr>
        <p:txBody>
          <a:bodyPr wrap="square" rtlCol="0">
            <a:spAutoFit/>
          </a:bodyPr>
          <a:lstStyle/>
          <a:p>
            <a:r>
              <a:rPr lang="fr-BE" sz="2400" b="1" dirty="0">
                <a:solidFill>
                  <a:schemeClr val="tx2"/>
                </a:solidFill>
                <a:latin typeface="Calibri" panose="020F0502020204030204" pitchFamily="34" charset="0"/>
                <a:cs typeface="Calibri" panose="020F0502020204030204" pitchFamily="34" charset="0"/>
              </a:rPr>
              <a:t>PHASE</a:t>
            </a:r>
            <a:r>
              <a:rPr lang="fr-BE" sz="2400" dirty="0">
                <a:solidFill>
                  <a:schemeClr val="tx2"/>
                </a:solidFill>
                <a:latin typeface="Calibri" panose="020F0502020204030204" pitchFamily="34" charset="0"/>
                <a:cs typeface="Calibri" panose="020F0502020204030204" pitchFamily="34" charset="0"/>
              </a:rPr>
              <a:t> </a:t>
            </a:r>
            <a:r>
              <a:rPr lang="fr-BE" sz="2400" b="1" dirty="0">
                <a:solidFill>
                  <a:schemeClr val="tx2"/>
                </a:solidFill>
                <a:latin typeface="Calibri" panose="020F0502020204030204" pitchFamily="34" charset="0"/>
                <a:cs typeface="Calibri" panose="020F0502020204030204" pitchFamily="34" charset="0"/>
              </a:rPr>
              <a:t>II</a:t>
            </a:r>
            <a:r>
              <a:rPr lang="fr-BE" sz="2400" dirty="0">
                <a:solidFill>
                  <a:schemeClr val="tx2"/>
                </a:solidFill>
                <a:latin typeface="Calibri" panose="020F0502020204030204" pitchFamily="34" charset="0"/>
                <a:cs typeface="Calibri" panose="020F0502020204030204" pitchFamily="34" charset="0"/>
              </a:rPr>
              <a:t> : </a:t>
            </a:r>
            <a:r>
              <a:rPr lang="fr-BE" sz="2400" dirty="0" smtClean="0">
                <a:solidFill>
                  <a:schemeClr val="tx2"/>
                </a:solidFill>
                <a:latin typeface="Calibri" panose="020F0502020204030204" pitchFamily="34" charset="0"/>
                <a:cs typeface="Calibri" panose="020F0502020204030204" pitchFamily="34" charset="0"/>
              </a:rPr>
              <a:t>installation </a:t>
            </a:r>
            <a:r>
              <a:rPr lang="fr-BE" sz="2400" dirty="0">
                <a:solidFill>
                  <a:schemeClr val="tx2"/>
                </a:solidFill>
                <a:latin typeface="Calibri" panose="020F0502020204030204" pitchFamily="34" charset="0"/>
                <a:cs typeface="Calibri" panose="020F0502020204030204" pitchFamily="34" charset="0"/>
              </a:rPr>
              <a:t>des tablettes, équipements et système de </a:t>
            </a:r>
            <a:r>
              <a:rPr lang="fr-BE" sz="2400" dirty="0" err="1">
                <a:solidFill>
                  <a:schemeClr val="tx2"/>
                </a:solidFill>
                <a:latin typeface="Calibri" panose="020F0502020204030204" pitchFamily="34" charset="0"/>
                <a:cs typeface="Calibri" panose="020F0502020204030204" pitchFamily="34" charset="0"/>
              </a:rPr>
              <a:t>télévigilance</a:t>
            </a:r>
            <a:r>
              <a:rPr lang="fr-BE" sz="2400" dirty="0">
                <a:solidFill>
                  <a:schemeClr val="tx2"/>
                </a:solidFill>
                <a:latin typeface="Calibri" panose="020F0502020204030204" pitchFamily="34" charset="0"/>
                <a:cs typeface="Calibri" panose="020F0502020204030204" pitchFamily="34" charset="0"/>
              </a:rPr>
              <a:t> </a:t>
            </a:r>
          </a:p>
        </p:txBody>
      </p:sp>
      <p:sp>
        <p:nvSpPr>
          <p:cNvPr id="17" name="Titre 1"/>
          <p:cNvSpPr txBox="1">
            <a:spLocks/>
          </p:cNvSpPr>
          <p:nvPr/>
        </p:nvSpPr>
        <p:spPr>
          <a:xfrm>
            <a:off x="28600" y="0"/>
            <a:ext cx="4572000" cy="723499"/>
          </a:xfrm>
          <a:prstGeom prst="rect">
            <a:avLst/>
          </a:prstGeom>
        </p:spPr>
        <p:txBody>
          <a:bodyPr anchor="t">
            <a:normAutofit/>
          </a:bodyPr>
          <a:lst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a:lstStyle>
          <a:p>
            <a:r>
              <a:rPr lang="fr-FR" sz="3600" dirty="0">
                <a:solidFill>
                  <a:srgbClr val="0033CC"/>
                </a:solidFill>
                <a:latin typeface="Calibri" panose="020F0502020204030204" pitchFamily="34" charset="0"/>
                <a:cs typeface="Calibri" panose="020F0502020204030204" pitchFamily="34" charset="0"/>
              </a:rPr>
              <a:t>Déroulement</a:t>
            </a:r>
          </a:p>
        </p:txBody>
      </p:sp>
      <p:pic>
        <p:nvPicPr>
          <p:cNvPr id="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756" y="5747845"/>
            <a:ext cx="2216625" cy="111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Imag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88802"/>
            <a:ext cx="1619672" cy="1750504"/>
          </a:xfrm>
          <a:prstGeom prst="rect">
            <a:avLst/>
          </a:prstGeom>
          <a:noFill/>
          <a:ln>
            <a:noFill/>
          </a:ln>
        </p:spPr>
      </p:pic>
      <p:pic>
        <p:nvPicPr>
          <p:cNvPr id="16" name="Image 15" descr="HIS2R | Interr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0936" y="3741010"/>
            <a:ext cx="3434267" cy="1931775"/>
          </a:xfrm>
          <a:prstGeom prst="rect">
            <a:avLst/>
          </a:prstGeom>
          <a:noFill/>
          <a:ln>
            <a:noFill/>
          </a:ln>
        </p:spPr>
      </p:pic>
      <p:pic>
        <p:nvPicPr>
          <p:cNvPr id="18" name="Image 1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3119" y="3407243"/>
            <a:ext cx="1917821" cy="1661982"/>
          </a:xfrm>
          <a:prstGeom prst="rect">
            <a:avLst/>
          </a:prstGeom>
          <a:noFill/>
          <a:ln>
            <a:noFill/>
          </a:ln>
        </p:spPr>
      </p:pic>
      <p:pic>
        <p:nvPicPr>
          <p:cNvPr id="20" name="Image 19"/>
          <p:cNvPicPr/>
          <p:nvPr/>
        </p:nvPicPr>
        <p:blipFill>
          <a:blip r:embed="rId8">
            <a:extLst>
              <a:ext uri="{28A0092B-C50C-407E-A947-70E740481C1C}">
                <a14:useLocalDpi xmlns:a14="http://schemas.microsoft.com/office/drawing/2010/main" val="0"/>
              </a:ext>
            </a:extLst>
          </a:blip>
          <a:srcRect/>
          <a:stretch>
            <a:fillRect/>
          </a:stretch>
        </p:blipFill>
        <p:spPr bwMode="auto">
          <a:xfrm>
            <a:off x="6500950" y="5069225"/>
            <a:ext cx="1212063" cy="1617639"/>
          </a:xfrm>
          <a:prstGeom prst="rect">
            <a:avLst/>
          </a:prstGeom>
          <a:noFill/>
          <a:ln>
            <a:noFill/>
          </a:ln>
        </p:spPr>
      </p:pic>
      <p:pic>
        <p:nvPicPr>
          <p:cNvPr id="21" name="Image 20"/>
          <p:cNvPicPr/>
          <p:nvPr/>
        </p:nvPicPr>
        <p:blipFill>
          <a:blip r:embed="rId9">
            <a:extLst>
              <a:ext uri="{28A0092B-C50C-407E-A947-70E740481C1C}">
                <a14:useLocalDpi xmlns:a14="http://schemas.microsoft.com/office/drawing/2010/main" val="0"/>
              </a:ext>
            </a:extLst>
          </a:blip>
          <a:srcRect/>
          <a:stretch>
            <a:fillRect/>
          </a:stretch>
        </p:blipFill>
        <p:spPr bwMode="auto">
          <a:xfrm>
            <a:off x="243991" y="5307867"/>
            <a:ext cx="1131689" cy="1550493"/>
          </a:xfrm>
          <a:prstGeom prst="rect">
            <a:avLst/>
          </a:prstGeom>
          <a:noFill/>
          <a:ln>
            <a:noFill/>
          </a:ln>
        </p:spPr>
      </p:pic>
      <p:cxnSp>
        <p:nvCxnSpPr>
          <p:cNvPr id="22" name="Connecteur droit avec flèche 21"/>
          <p:cNvCxnSpPr/>
          <p:nvPr/>
        </p:nvCxnSpPr>
        <p:spPr>
          <a:xfrm>
            <a:off x="1619672" y="4442899"/>
            <a:ext cx="874350" cy="203279"/>
          </a:xfrm>
          <a:prstGeom prst="straightConnector1">
            <a:avLst/>
          </a:prstGeom>
          <a:ln w="762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1375680" y="5672785"/>
            <a:ext cx="1118342" cy="308688"/>
          </a:xfrm>
          <a:prstGeom prst="straightConnector1">
            <a:avLst/>
          </a:prstGeom>
          <a:ln w="762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6038445" y="4238234"/>
            <a:ext cx="989348" cy="1"/>
          </a:xfrm>
          <a:prstGeom prst="straightConnector1">
            <a:avLst/>
          </a:prstGeom>
          <a:ln w="762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H="1" flipV="1">
            <a:off x="6006276" y="5350083"/>
            <a:ext cx="779208" cy="322702"/>
          </a:xfrm>
          <a:prstGeom prst="straightConnector1">
            <a:avLst/>
          </a:prstGeom>
          <a:ln w="762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247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13</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327484" y="1705706"/>
            <a:ext cx="8460432" cy="1363254"/>
          </a:xfrm>
          <a:prstGeom prst="rect">
            <a:avLst/>
          </a:prstGeom>
        </p:spPr>
        <p:txBody>
          <a:bodyPr vert="horz" lIns="91440" tIns="45720" rIns="91440" bIns="45720" rtlCol="0" anchor="ctr">
            <a:noAutofit/>
          </a:bodyPr>
          <a:lstStyle/>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p:txBody>
      </p:sp>
      <p:sp>
        <p:nvSpPr>
          <p:cNvPr id="8" name="ZoneTexte 7"/>
          <p:cNvSpPr txBox="1"/>
          <p:nvPr/>
        </p:nvSpPr>
        <p:spPr>
          <a:xfrm>
            <a:off x="43813" y="2772485"/>
            <a:ext cx="4579203" cy="1569660"/>
          </a:xfrm>
          <a:prstGeom prst="rect">
            <a:avLst/>
          </a:prstGeom>
          <a:noFill/>
        </p:spPr>
        <p:txBody>
          <a:bodyPr wrap="square" rtlCol="0">
            <a:spAutoFit/>
          </a:bodyPr>
          <a:lstStyle/>
          <a:p>
            <a:r>
              <a:rPr lang="fr-BE" sz="2400" b="1" dirty="0">
                <a:solidFill>
                  <a:schemeClr val="tx2"/>
                </a:solidFill>
                <a:latin typeface="Calibri" panose="020F0502020204030204" pitchFamily="34" charset="0"/>
                <a:cs typeface="Calibri" panose="020F0502020204030204" pitchFamily="34" charset="0"/>
              </a:rPr>
              <a:t>PHASE</a:t>
            </a:r>
            <a:r>
              <a:rPr lang="fr-BE" sz="2400" dirty="0">
                <a:solidFill>
                  <a:schemeClr val="tx2"/>
                </a:solidFill>
                <a:latin typeface="Calibri" panose="020F0502020204030204" pitchFamily="34" charset="0"/>
                <a:cs typeface="Calibri" panose="020F0502020204030204" pitchFamily="34" charset="0"/>
              </a:rPr>
              <a:t> </a:t>
            </a:r>
            <a:r>
              <a:rPr lang="fr-BE" sz="2400" b="1" dirty="0">
                <a:solidFill>
                  <a:schemeClr val="tx2"/>
                </a:solidFill>
                <a:latin typeface="Calibri" panose="020F0502020204030204" pitchFamily="34" charset="0"/>
                <a:cs typeface="Calibri" panose="020F0502020204030204" pitchFamily="34" charset="0"/>
              </a:rPr>
              <a:t>III</a:t>
            </a:r>
            <a:r>
              <a:rPr lang="fr-BE" sz="2400" dirty="0">
                <a:solidFill>
                  <a:schemeClr val="tx2"/>
                </a:solidFill>
                <a:latin typeface="Calibri" panose="020F0502020204030204" pitchFamily="34" charset="0"/>
                <a:cs typeface="Calibri" panose="020F0502020204030204" pitchFamily="34" charset="0"/>
              </a:rPr>
              <a:t> : </a:t>
            </a:r>
            <a:r>
              <a:rPr lang="fr-BE" sz="2400" dirty="0" smtClean="0">
                <a:solidFill>
                  <a:schemeClr val="tx2"/>
                </a:solidFill>
                <a:latin typeface="Calibri" panose="020F0502020204030204" pitchFamily="34" charset="0"/>
                <a:cs typeface="Calibri" panose="020F0502020204030204" pitchFamily="34" charset="0"/>
              </a:rPr>
              <a:t>Paramétrage des seuils identiques à tous les patients et visite 0,  tests gériatriques </a:t>
            </a:r>
          </a:p>
          <a:p>
            <a:r>
              <a:rPr lang="fr-BE" sz="2400" dirty="0" smtClean="0">
                <a:solidFill>
                  <a:schemeClr val="tx2"/>
                </a:solidFill>
                <a:latin typeface="Calibri" panose="020F0502020204030204" pitchFamily="34" charset="0"/>
                <a:cs typeface="Calibri" panose="020F0502020204030204" pitchFamily="34" charset="0"/>
              </a:rPr>
              <a:t>Sensibilisation </a:t>
            </a:r>
            <a:r>
              <a:rPr lang="fr-BE" sz="2400" dirty="0">
                <a:solidFill>
                  <a:schemeClr val="tx2"/>
                </a:solidFill>
                <a:latin typeface="Calibri" panose="020F0502020204030204" pitchFamily="34" charset="0"/>
                <a:cs typeface="Calibri" panose="020F0502020204030204" pitchFamily="34" charset="0"/>
              </a:rPr>
              <a:t>de </a:t>
            </a:r>
            <a:r>
              <a:rPr lang="fr-BE" sz="2400" dirty="0" smtClean="0">
                <a:solidFill>
                  <a:schemeClr val="tx2"/>
                </a:solidFill>
                <a:latin typeface="Calibri" panose="020F0502020204030204" pitchFamily="34" charset="0"/>
                <a:cs typeface="Calibri" panose="020F0502020204030204" pitchFamily="34" charset="0"/>
              </a:rPr>
              <a:t>l’entourage</a:t>
            </a:r>
            <a:endParaRPr lang="fr-BE" sz="2400" dirty="0">
              <a:solidFill>
                <a:schemeClr val="tx2"/>
              </a:solidFill>
              <a:latin typeface="Calibri" panose="020F0502020204030204" pitchFamily="34" charset="0"/>
              <a:cs typeface="Calibri" panose="020F0502020204030204" pitchFamily="34" charset="0"/>
            </a:endParaRPr>
          </a:p>
        </p:txBody>
      </p:sp>
      <p:sp>
        <p:nvSpPr>
          <p:cNvPr id="9" name="ZoneTexte 8"/>
          <p:cNvSpPr txBox="1"/>
          <p:nvPr/>
        </p:nvSpPr>
        <p:spPr>
          <a:xfrm>
            <a:off x="-17191" y="4342145"/>
            <a:ext cx="9024833" cy="830997"/>
          </a:xfrm>
          <a:prstGeom prst="rect">
            <a:avLst/>
          </a:prstGeom>
          <a:noFill/>
        </p:spPr>
        <p:txBody>
          <a:bodyPr wrap="square" rtlCol="0">
            <a:spAutoFit/>
          </a:bodyPr>
          <a:lstStyle/>
          <a:p>
            <a:r>
              <a:rPr lang="fr-BE" sz="2400" b="1" dirty="0" smtClean="0">
                <a:solidFill>
                  <a:schemeClr val="tx2"/>
                </a:solidFill>
                <a:latin typeface="Calibri" panose="020F0502020204030204" pitchFamily="34" charset="0"/>
                <a:cs typeface="Calibri" panose="020F0502020204030204" pitchFamily="34" charset="0"/>
              </a:rPr>
              <a:t>PHASE </a:t>
            </a:r>
            <a:r>
              <a:rPr lang="fr-BE" sz="2400" b="1" dirty="0">
                <a:solidFill>
                  <a:schemeClr val="tx2"/>
                </a:solidFill>
                <a:latin typeface="Calibri" panose="020F0502020204030204" pitchFamily="34" charset="0"/>
                <a:cs typeface="Calibri" panose="020F0502020204030204" pitchFamily="34" charset="0"/>
              </a:rPr>
              <a:t>IV </a:t>
            </a:r>
            <a:r>
              <a:rPr lang="fr-BE" sz="2400" b="1" dirty="0" smtClean="0">
                <a:solidFill>
                  <a:schemeClr val="tx2"/>
                </a:solidFill>
                <a:latin typeface="Calibri" panose="020F0502020204030204" pitchFamily="34" charset="0"/>
                <a:cs typeface="Calibri" panose="020F0502020204030204" pitchFamily="34" charset="0"/>
              </a:rPr>
              <a:t> 6 mois </a:t>
            </a:r>
            <a:r>
              <a:rPr lang="fr-BE" sz="2400" dirty="0" smtClean="0">
                <a:solidFill>
                  <a:schemeClr val="tx2"/>
                </a:solidFill>
                <a:latin typeface="Calibri" panose="020F0502020204030204" pitchFamily="34" charset="0"/>
                <a:cs typeface="Calibri" panose="020F0502020204030204" pitchFamily="34" charset="0"/>
              </a:rPr>
              <a:t>: </a:t>
            </a:r>
            <a:r>
              <a:rPr lang="fr-BE" sz="2400" dirty="0">
                <a:solidFill>
                  <a:schemeClr val="tx2"/>
                </a:solidFill>
                <a:latin typeface="Calibri" panose="020F0502020204030204" pitchFamily="34" charset="0"/>
                <a:cs typeface="Calibri" panose="020F0502020204030204" pitchFamily="34" charset="0"/>
              </a:rPr>
              <a:t>Suivi </a:t>
            </a:r>
            <a:r>
              <a:rPr lang="fr-BE" sz="2400" dirty="0" smtClean="0">
                <a:solidFill>
                  <a:schemeClr val="tx2"/>
                </a:solidFill>
                <a:latin typeface="Calibri" panose="020F0502020204030204" pitchFamily="34" charset="0"/>
                <a:cs typeface="Calibri" panose="020F0502020204030204" pitchFamily="34" charset="0"/>
              </a:rPr>
              <a:t>par </a:t>
            </a:r>
            <a:r>
              <a:rPr lang="fr-BE" sz="2400" dirty="0" err="1" smtClean="0">
                <a:solidFill>
                  <a:schemeClr val="tx2"/>
                </a:solidFill>
                <a:latin typeface="Calibri" panose="020F0502020204030204" pitchFamily="34" charset="0"/>
                <a:cs typeface="Calibri" panose="020F0502020204030204" pitchFamily="34" charset="0"/>
              </a:rPr>
              <a:t>casemanager</a:t>
            </a:r>
            <a:r>
              <a:rPr lang="fr-BE" sz="2400" dirty="0" smtClean="0">
                <a:solidFill>
                  <a:schemeClr val="tx2"/>
                </a:solidFill>
                <a:latin typeface="Calibri" panose="020F0502020204030204" pitchFamily="34" charset="0"/>
                <a:cs typeface="Calibri" panose="020F0502020204030204" pitchFamily="34" charset="0"/>
              </a:rPr>
              <a:t> et OT </a:t>
            </a:r>
            <a:r>
              <a:rPr lang="fr-BE" sz="2400" dirty="0" err="1" smtClean="0">
                <a:solidFill>
                  <a:schemeClr val="tx2"/>
                </a:solidFill>
                <a:latin typeface="Calibri" panose="020F0502020204030204" pitchFamily="34" charset="0"/>
                <a:cs typeface="Calibri" panose="020F0502020204030204" pitchFamily="34" charset="0"/>
              </a:rPr>
              <a:t>télépronam</a:t>
            </a:r>
            <a:r>
              <a:rPr lang="fr-BE" sz="2400" dirty="0" smtClean="0">
                <a:solidFill>
                  <a:schemeClr val="tx2"/>
                </a:solidFill>
                <a:latin typeface="Calibri" panose="020F0502020204030204" pitchFamily="34" charset="0"/>
                <a:cs typeface="Calibri" panose="020F0502020204030204" pitchFamily="34" charset="0"/>
              </a:rPr>
              <a:t> (algorithme). Education </a:t>
            </a:r>
            <a:r>
              <a:rPr lang="fr-BE" sz="2400" dirty="0">
                <a:solidFill>
                  <a:schemeClr val="tx2"/>
                </a:solidFill>
                <a:latin typeface="Calibri" panose="020F0502020204030204" pitchFamily="34" charset="0"/>
                <a:cs typeface="Calibri" panose="020F0502020204030204" pitchFamily="34" charset="0"/>
              </a:rPr>
              <a:t>thérapeutique du </a:t>
            </a:r>
            <a:r>
              <a:rPr lang="fr-BE" sz="2400" dirty="0" smtClean="0">
                <a:solidFill>
                  <a:schemeClr val="tx2"/>
                </a:solidFill>
                <a:latin typeface="Calibri" panose="020F0502020204030204" pitchFamily="34" charset="0"/>
                <a:cs typeface="Calibri" panose="020F0502020204030204" pitchFamily="34" charset="0"/>
              </a:rPr>
              <a:t>patient une fois par mois</a:t>
            </a:r>
            <a:endParaRPr lang="fr-BE" sz="2400" dirty="0">
              <a:solidFill>
                <a:schemeClr val="tx2"/>
              </a:solidFill>
              <a:latin typeface="Calibri" panose="020F0502020204030204" pitchFamily="34" charset="0"/>
              <a:cs typeface="Calibri" panose="020F0502020204030204" pitchFamily="34" charset="0"/>
            </a:endParaRPr>
          </a:p>
        </p:txBody>
      </p:sp>
      <p:sp>
        <p:nvSpPr>
          <p:cNvPr id="10" name="ZoneTexte 9"/>
          <p:cNvSpPr txBox="1"/>
          <p:nvPr/>
        </p:nvSpPr>
        <p:spPr>
          <a:xfrm>
            <a:off x="28600" y="5373216"/>
            <a:ext cx="8720609" cy="1938992"/>
          </a:xfrm>
          <a:prstGeom prst="rect">
            <a:avLst/>
          </a:prstGeom>
          <a:noFill/>
        </p:spPr>
        <p:txBody>
          <a:bodyPr wrap="square" rtlCol="0">
            <a:spAutoFit/>
          </a:bodyPr>
          <a:lstStyle/>
          <a:p>
            <a:r>
              <a:rPr lang="fr-BE" sz="2400" b="1" dirty="0">
                <a:solidFill>
                  <a:schemeClr val="tx2"/>
                </a:solidFill>
                <a:latin typeface="Calibri" panose="020F0502020204030204" pitchFamily="34" charset="0"/>
                <a:cs typeface="Calibri" panose="020F0502020204030204" pitchFamily="34" charset="0"/>
              </a:rPr>
              <a:t>PHASE V </a:t>
            </a:r>
            <a:r>
              <a:rPr lang="fr-BE" sz="2400" dirty="0">
                <a:solidFill>
                  <a:schemeClr val="tx2"/>
                </a:solidFill>
                <a:latin typeface="Calibri" panose="020F0502020204030204" pitchFamily="34" charset="0"/>
                <a:cs typeface="Calibri" panose="020F0502020204030204" pitchFamily="34" charset="0"/>
              </a:rPr>
              <a:t>: </a:t>
            </a:r>
            <a:r>
              <a:rPr lang="fr-BE" sz="2400" dirty="0" smtClean="0">
                <a:solidFill>
                  <a:schemeClr val="tx2"/>
                </a:solidFill>
                <a:latin typeface="Calibri" panose="020F0502020204030204" pitchFamily="34" charset="0"/>
                <a:cs typeface="Calibri" panose="020F0502020204030204" pitchFamily="34" charset="0"/>
              </a:rPr>
              <a:t>Janvier-juin 2022</a:t>
            </a:r>
            <a:r>
              <a:rPr lang="fr-BE" sz="2400" dirty="0">
                <a:solidFill>
                  <a:schemeClr val="tx2"/>
                </a:solidFill>
                <a:latin typeface="Calibri" panose="020F0502020204030204" pitchFamily="34" charset="0"/>
                <a:cs typeface="Calibri" panose="020F0502020204030204" pitchFamily="34" charset="0"/>
              </a:rPr>
              <a:t>, évaluation </a:t>
            </a:r>
            <a:r>
              <a:rPr lang="fr-BE" sz="2400" dirty="0" smtClean="0">
                <a:solidFill>
                  <a:schemeClr val="tx2"/>
                </a:solidFill>
                <a:latin typeface="Calibri" panose="020F0502020204030204" pitchFamily="34" charset="0"/>
                <a:cs typeface="Calibri" panose="020F0502020204030204" pitchFamily="34" charset="0"/>
              </a:rPr>
              <a:t>finale par les acteurs, récupération des équipements</a:t>
            </a:r>
            <a:r>
              <a:rPr lang="fr-BE" sz="2400" dirty="0">
                <a:solidFill>
                  <a:schemeClr val="tx2"/>
                </a:solidFill>
                <a:latin typeface="Calibri" panose="020F0502020204030204" pitchFamily="34" charset="0"/>
                <a:cs typeface="Calibri" panose="020F0502020204030204" pitchFamily="34" charset="0"/>
              </a:rPr>
              <a:t>, remerciements. </a:t>
            </a:r>
            <a:r>
              <a:rPr lang="fr-BE" sz="2400" dirty="0" smtClean="0">
                <a:solidFill>
                  <a:schemeClr val="tx2"/>
                </a:solidFill>
                <a:latin typeface="Calibri" panose="020F0502020204030204" pitchFamily="34" charset="0"/>
                <a:cs typeface="Calibri" panose="020F0502020204030204" pitchFamily="34" charset="0"/>
              </a:rPr>
              <a:t>Analyse du projet, discussion, pérennisation. Colloque sur le </a:t>
            </a:r>
            <a:r>
              <a:rPr lang="fr-BE" sz="2400" dirty="0" err="1" smtClean="0">
                <a:solidFill>
                  <a:schemeClr val="tx2"/>
                </a:solidFill>
                <a:latin typeface="Calibri" panose="020F0502020204030204" pitchFamily="34" charset="0"/>
                <a:cs typeface="Calibri" panose="020F0502020204030204" pitchFamily="34" charset="0"/>
              </a:rPr>
              <a:t>casemanagement</a:t>
            </a:r>
            <a:r>
              <a:rPr lang="fr-BE" sz="2400" dirty="0" smtClean="0">
                <a:solidFill>
                  <a:schemeClr val="tx2"/>
                </a:solidFill>
                <a:latin typeface="Calibri" panose="020F0502020204030204" pitchFamily="34" charset="0"/>
                <a:cs typeface="Calibri" panose="020F0502020204030204" pitchFamily="34" charset="0"/>
              </a:rPr>
              <a:t> Charleville-Mézières 6 mai 2022</a:t>
            </a:r>
            <a:r>
              <a:rPr lang="fr-BE" sz="2400" dirty="0">
                <a:solidFill>
                  <a:schemeClr val="tx2"/>
                </a:solidFill>
                <a:latin typeface="Calibri" panose="020F0502020204030204" pitchFamily="34" charset="0"/>
                <a:cs typeface="Calibri" panose="020F0502020204030204" pitchFamily="34" charset="0"/>
              </a:rPr>
              <a:t/>
            </a:r>
            <a:br>
              <a:rPr lang="fr-BE" sz="2400" dirty="0">
                <a:solidFill>
                  <a:schemeClr val="tx2"/>
                </a:solidFill>
                <a:latin typeface="Calibri" panose="020F0502020204030204" pitchFamily="34" charset="0"/>
                <a:cs typeface="Calibri" panose="020F0502020204030204" pitchFamily="34" charset="0"/>
              </a:rPr>
            </a:br>
            <a:endParaRPr lang="fr-BE" sz="2400" dirty="0">
              <a:solidFill>
                <a:schemeClr val="tx2"/>
              </a:solidFill>
              <a:latin typeface="Calibri" panose="020F0502020204030204" pitchFamily="34" charset="0"/>
              <a:cs typeface="Calibri" panose="020F0502020204030204" pitchFamily="34" charset="0"/>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0" y="24766"/>
            <a:ext cx="4466626" cy="229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4740987" y="1172210"/>
            <a:ext cx="4427274" cy="2385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400" dirty="0">
                <a:solidFill>
                  <a:schemeClr val="tx2"/>
                </a:solidFill>
                <a:latin typeface="Calibri" panose="020F0502020204030204" pitchFamily="34" charset="0"/>
                <a:cs typeface="Calibri" panose="020F0502020204030204" pitchFamily="34" charset="0"/>
              </a:rPr>
              <a:t>Recueil </a:t>
            </a:r>
            <a:r>
              <a:rPr lang="fr-BE" sz="2400" dirty="0" smtClean="0">
                <a:solidFill>
                  <a:schemeClr val="tx2"/>
                </a:solidFill>
                <a:latin typeface="Calibri" panose="020F0502020204030204" pitchFamily="34" charset="0"/>
                <a:cs typeface="Calibri" panose="020F0502020204030204" pitchFamily="34" charset="0"/>
              </a:rPr>
              <a:t>de données quantitatives, qualitatives</a:t>
            </a:r>
            <a:r>
              <a:rPr lang="fr-BE" sz="2400" dirty="0">
                <a:solidFill>
                  <a:schemeClr val="tx2"/>
                </a:solidFill>
                <a:latin typeface="Calibri" panose="020F0502020204030204" pitchFamily="34" charset="0"/>
                <a:cs typeface="Calibri" panose="020F0502020204030204" pitchFamily="34" charset="0"/>
              </a:rPr>
              <a:t>, </a:t>
            </a:r>
            <a:r>
              <a:rPr lang="fr-BE" sz="2400" dirty="0" smtClean="0">
                <a:solidFill>
                  <a:schemeClr val="tx2"/>
                </a:solidFill>
                <a:latin typeface="Calibri" panose="020F0502020204030204" pitchFamily="34" charset="0"/>
                <a:cs typeface="Calibri" panose="020F0502020204030204" pitchFamily="34" charset="0"/>
              </a:rPr>
              <a:t>questions éthiques, économiques et juridiques, partage de données Fr-Be</a:t>
            </a:r>
            <a:endParaRPr lang="fr-BE" sz="24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908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14</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ZoneTexte 8"/>
          <p:cNvSpPr txBox="1"/>
          <p:nvPr/>
        </p:nvSpPr>
        <p:spPr>
          <a:xfrm>
            <a:off x="-22593" y="0"/>
            <a:ext cx="6394793" cy="1200329"/>
          </a:xfrm>
          <a:prstGeom prst="rect">
            <a:avLst/>
          </a:prstGeom>
          <a:noFill/>
        </p:spPr>
        <p:txBody>
          <a:bodyPr wrap="square" rtlCol="0">
            <a:spAutoFit/>
          </a:bodyPr>
          <a:lstStyle/>
          <a:p>
            <a:r>
              <a:rPr lang="fr-BE" sz="3600" dirty="0">
                <a:solidFill>
                  <a:srgbClr val="0033CC"/>
                </a:solidFill>
                <a:latin typeface="Calibri" panose="020F0502020204030204" pitchFamily="34" charset="0"/>
                <a:ea typeface="+mj-ea"/>
                <a:cs typeface="Calibri" panose="020F0502020204030204" pitchFamily="34" charset="0"/>
              </a:rPr>
              <a:t>Mise</a:t>
            </a:r>
            <a:r>
              <a:rPr lang="fr-BE" sz="2400" b="1" dirty="0">
                <a:solidFill>
                  <a:schemeClr val="tx2"/>
                </a:solidFill>
                <a:latin typeface="Calibri" panose="020F0502020204030204" pitchFamily="34" charset="0"/>
                <a:cs typeface="Calibri" panose="020F0502020204030204" pitchFamily="34" charset="0"/>
              </a:rPr>
              <a:t> </a:t>
            </a:r>
            <a:r>
              <a:rPr lang="fr-BE" sz="3600" dirty="0">
                <a:solidFill>
                  <a:srgbClr val="0033CC"/>
                </a:solidFill>
                <a:latin typeface="Calibri" panose="020F0502020204030204" pitchFamily="34" charset="0"/>
                <a:ea typeface="+mj-ea"/>
                <a:cs typeface="Calibri" panose="020F0502020204030204" pitchFamily="34" charset="0"/>
              </a:rPr>
              <a:t>en œuvre du projet  en fonction des vagues  COVID</a:t>
            </a:r>
            <a:endParaRPr lang="en-GB" sz="3600" dirty="0">
              <a:solidFill>
                <a:srgbClr val="0033CC"/>
              </a:solidFill>
              <a:latin typeface="Calibri" panose="020F0502020204030204" pitchFamily="34" charset="0"/>
              <a:ea typeface="+mj-ea"/>
              <a:cs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70" y="1169588"/>
            <a:ext cx="7957870" cy="541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493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15</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ZoneTexte 8"/>
          <p:cNvSpPr txBox="1"/>
          <p:nvPr/>
        </p:nvSpPr>
        <p:spPr>
          <a:xfrm>
            <a:off x="1979712" y="1844824"/>
            <a:ext cx="7164288" cy="4770537"/>
          </a:xfrm>
          <a:prstGeom prst="rect">
            <a:avLst/>
          </a:prstGeom>
          <a:noFill/>
        </p:spPr>
        <p:txBody>
          <a:bodyPr wrap="square" rtlCol="0">
            <a:spAutoFit/>
          </a:bodyPr>
          <a:lstStyle/>
          <a:p>
            <a:r>
              <a:rPr lang="fr-BE" sz="4000" dirty="0">
                <a:solidFill>
                  <a:srgbClr val="000099"/>
                </a:solidFill>
                <a:latin typeface="Calibri" panose="020F0502020204030204" pitchFamily="34" charset="0"/>
                <a:ea typeface="+mj-ea"/>
                <a:cs typeface="Calibri" panose="020F0502020204030204" pitchFamily="34" charset="0"/>
              </a:rPr>
              <a:t>Résultats </a:t>
            </a:r>
            <a:r>
              <a:rPr lang="fr-BE" sz="4000" dirty="0" smtClean="0">
                <a:solidFill>
                  <a:srgbClr val="000099"/>
                </a:solidFill>
                <a:latin typeface="Calibri" panose="020F0502020204030204" pitchFamily="34" charset="0"/>
                <a:ea typeface="+mj-ea"/>
                <a:cs typeface="Calibri" panose="020F0502020204030204" pitchFamily="34" charset="0"/>
              </a:rPr>
              <a:t>qualitatifs</a:t>
            </a:r>
          </a:p>
          <a:p>
            <a:endParaRPr lang="fr-BE" sz="4000" dirty="0">
              <a:solidFill>
                <a:srgbClr val="000099"/>
              </a:solidFill>
              <a:latin typeface="Calibri" panose="020F0502020204030204" pitchFamily="34" charset="0"/>
              <a:ea typeface="+mj-ea"/>
              <a:cs typeface="Calibri" panose="020F0502020204030204" pitchFamily="34" charset="0"/>
            </a:endParaRPr>
          </a:p>
          <a:p>
            <a:r>
              <a:rPr lang="fr-BE" sz="4000" dirty="0" smtClean="0">
                <a:solidFill>
                  <a:srgbClr val="000099"/>
                </a:solidFill>
                <a:latin typeface="Calibri" panose="020F0502020204030204" pitchFamily="34" charset="0"/>
                <a:ea typeface="+mj-ea"/>
                <a:cs typeface="Calibri" panose="020F0502020204030204" pitchFamily="34" charset="0"/>
              </a:rPr>
              <a:t>Professeur Jean-Luc </a:t>
            </a:r>
            <a:r>
              <a:rPr lang="fr-BE" sz="4000" dirty="0" err="1" smtClean="0">
                <a:solidFill>
                  <a:srgbClr val="000099"/>
                </a:solidFill>
                <a:latin typeface="Calibri" panose="020F0502020204030204" pitchFamily="34" charset="0"/>
                <a:ea typeface="+mj-ea"/>
                <a:cs typeface="Calibri" panose="020F0502020204030204" pitchFamily="34" charset="0"/>
              </a:rPr>
              <a:t>Novella</a:t>
            </a:r>
            <a:endParaRPr lang="fr-BE" sz="4000" dirty="0" smtClean="0">
              <a:solidFill>
                <a:srgbClr val="000099"/>
              </a:solidFill>
              <a:latin typeface="Calibri" panose="020F0502020204030204" pitchFamily="34" charset="0"/>
              <a:ea typeface="+mj-ea"/>
              <a:cs typeface="Calibri" panose="020F0502020204030204" pitchFamily="34" charset="0"/>
            </a:endParaRPr>
          </a:p>
          <a:p>
            <a:endParaRPr lang="fr-BE" sz="4000" dirty="0" smtClean="0">
              <a:solidFill>
                <a:srgbClr val="000099"/>
              </a:solidFill>
              <a:ea typeface="+mj-ea"/>
              <a:cs typeface="Calibri" panose="020F0502020204030204" pitchFamily="34" charset="0"/>
            </a:endParaRPr>
          </a:p>
          <a:p>
            <a:r>
              <a:rPr lang="fr-BE" sz="2400" dirty="0">
                <a:latin typeface="Calibri" panose="020F0502020204030204" pitchFamily="34" charset="0"/>
                <a:cs typeface="Calibri" panose="020F0502020204030204" pitchFamily="34" charset="0"/>
              </a:rPr>
              <a:t>Chef de Pôle Autonomie Santé</a:t>
            </a:r>
          </a:p>
          <a:p>
            <a:r>
              <a:rPr lang="fr-BE" sz="2400" dirty="0">
                <a:latin typeface="Calibri" panose="020F0502020204030204" pitchFamily="34" charset="0"/>
                <a:cs typeface="Calibri" panose="020F0502020204030204" pitchFamily="34" charset="0"/>
              </a:rPr>
              <a:t>Chef de Service de </a:t>
            </a:r>
            <a:r>
              <a:rPr lang="fr-BE" sz="2400" dirty="0" smtClean="0">
                <a:latin typeface="Calibri" panose="020F0502020204030204" pitchFamily="34" charset="0"/>
                <a:cs typeface="Calibri" panose="020F0502020204030204" pitchFamily="34" charset="0"/>
              </a:rPr>
              <a:t>Gériatrie CHU Reims</a:t>
            </a:r>
            <a:endParaRPr lang="fr-BE" sz="2400" dirty="0">
              <a:latin typeface="Calibri" panose="020F0502020204030204" pitchFamily="34" charset="0"/>
              <a:cs typeface="Calibri" panose="020F0502020204030204" pitchFamily="34" charset="0"/>
            </a:endParaRPr>
          </a:p>
          <a:p>
            <a:r>
              <a:rPr lang="fr-BE" sz="2400" dirty="0">
                <a:latin typeface="Calibri" panose="020F0502020204030204" pitchFamily="34" charset="0"/>
                <a:cs typeface="Calibri" panose="020F0502020204030204" pitchFamily="34" charset="0"/>
              </a:rPr>
              <a:t>Responsable CMRR Reims Champagne Ardenne</a:t>
            </a:r>
            <a:br>
              <a:rPr lang="fr-BE" sz="2400" dirty="0">
                <a:latin typeface="Calibri" panose="020F0502020204030204" pitchFamily="34" charset="0"/>
                <a:cs typeface="Calibri" panose="020F0502020204030204" pitchFamily="34" charset="0"/>
              </a:rPr>
            </a:br>
            <a:r>
              <a:rPr lang="fr-BE" sz="2400" dirty="0">
                <a:latin typeface="Calibri" panose="020F0502020204030204" pitchFamily="34" charset="0"/>
                <a:cs typeface="Calibri" panose="020F0502020204030204" pitchFamily="34" charset="0"/>
              </a:rPr>
              <a:t>Président </a:t>
            </a:r>
            <a:r>
              <a:rPr lang="fr-BE" sz="2400" dirty="0" err="1">
                <a:latin typeface="Calibri" panose="020F0502020204030204" pitchFamily="34" charset="0"/>
                <a:cs typeface="Calibri" panose="020F0502020204030204" pitchFamily="34" charset="0"/>
              </a:rPr>
              <a:t>Gérontopôle</a:t>
            </a:r>
            <a:r>
              <a:rPr lang="fr-BE" sz="2400" dirty="0">
                <a:latin typeface="Calibri" panose="020F0502020204030204" pitchFamily="34" charset="0"/>
                <a:cs typeface="Calibri" panose="020F0502020204030204" pitchFamily="34" charset="0"/>
              </a:rPr>
              <a:t> "Bien Vieillir" Champagne </a:t>
            </a:r>
            <a:r>
              <a:rPr lang="fr-BE" sz="2400" dirty="0" smtClean="0">
                <a:latin typeface="Calibri" panose="020F0502020204030204" pitchFamily="34" charset="0"/>
                <a:cs typeface="Calibri" panose="020F0502020204030204" pitchFamily="34" charset="0"/>
              </a:rPr>
              <a:t>Ardenne</a:t>
            </a:r>
          </a:p>
          <a:p>
            <a:r>
              <a:rPr lang="fr-BE" sz="2400" dirty="0">
                <a:latin typeface="Calibri" panose="020F0502020204030204" pitchFamily="34" charset="0"/>
                <a:cs typeface="Calibri" panose="020F0502020204030204" pitchFamily="34" charset="0"/>
              </a:rPr>
              <a:t>Chargé de cours à l’URCA</a:t>
            </a: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3389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16</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a:extLst>
              <a:ext uri="{FF2B5EF4-FFF2-40B4-BE49-F238E27FC236}">
                <a16:creationId xmlns:a16="http://schemas.microsoft.com/office/drawing/2014/main" xmlns="" id="{242B6F18-1F63-C548-8673-FE875795F259}"/>
              </a:ext>
            </a:extLst>
          </p:cNvPr>
          <p:cNvSpPr txBox="1">
            <a:spLocks/>
          </p:cNvSpPr>
          <p:nvPr/>
        </p:nvSpPr>
        <p:spPr>
          <a:xfrm>
            <a:off x="539552" y="1398534"/>
            <a:ext cx="8604448" cy="4895212"/>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600" dirty="0">
                <a:solidFill>
                  <a:srgbClr val="0033CC"/>
                </a:solidFill>
                <a:latin typeface="Calibri" panose="020F0502020204030204" pitchFamily="34" charset="0"/>
                <a:cs typeface="Calibri" panose="020F0502020204030204" pitchFamily="34" charset="0"/>
              </a:rPr>
              <a:t>Objectif principal </a:t>
            </a:r>
          </a:p>
          <a:p>
            <a:pPr algn="l"/>
            <a:endParaRPr lang="fr-FR" sz="2400" dirty="0">
              <a:solidFill>
                <a:srgbClr val="7030A0"/>
              </a:solidFill>
              <a:latin typeface="Calibri" panose="020F0502020204030204" pitchFamily="34" charset="0"/>
              <a:cs typeface="Calibri" panose="020F0502020204030204" pitchFamily="34" charset="0"/>
            </a:endParaRPr>
          </a:p>
          <a:p>
            <a:pPr algn="l"/>
            <a:r>
              <a:rPr lang="fr-FR" sz="2400" dirty="0" smtClean="0">
                <a:latin typeface="Calibri" panose="020F0502020204030204" pitchFamily="34" charset="0"/>
                <a:cs typeface="Calibri" panose="020F0502020204030204" pitchFamily="34" charset="0"/>
              </a:rPr>
              <a:t>Evaluer </a:t>
            </a:r>
            <a:r>
              <a:rPr lang="fr-FR" sz="2400" dirty="0">
                <a:latin typeface="Calibri" panose="020F0502020204030204" pitchFamily="34" charset="0"/>
                <a:cs typeface="Calibri" panose="020F0502020204030204" pitchFamily="34" charset="0"/>
              </a:rPr>
              <a:t>les freins et leviers d’un plan de soins et de suivi optimisé chez le patient vivant à domicile porteur d’une insuffisance cardiaque et/ou d’une BPCO en zone transfrontalière </a:t>
            </a:r>
          </a:p>
          <a:p>
            <a:pPr algn="l"/>
            <a:endParaRPr lang="fr-FR" sz="2400" dirty="0">
              <a:solidFill>
                <a:srgbClr val="7030A0"/>
              </a:solidFill>
              <a:latin typeface="Calibri" panose="020F0502020204030204" pitchFamily="34" charset="0"/>
              <a:cs typeface="Calibri" panose="020F0502020204030204" pitchFamily="34" charset="0"/>
            </a:endParaRPr>
          </a:p>
          <a:p>
            <a:pPr algn="l"/>
            <a:endParaRPr lang="fr-FR" sz="2400" dirty="0">
              <a:solidFill>
                <a:srgbClr val="7030A0"/>
              </a:solidFill>
              <a:latin typeface="Calibri" panose="020F0502020204030204" pitchFamily="34" charset="0"/>
              <a:cs typeface="Calibri" panose="020F0502020204030204" pitchFamily="34" charset="0"/>
            </a:endParaRPr>
          </a:p>
          <a:p>
            <a:pPr algn="l"/>
            <a:endParaRPr lang="fr-FR" sz="2400" dirty="0">
              <a:solidFill>
                <a:srgbClr val="7030A0"/>
              </a:solidFill>
              <a:latin typeface="Calibri" panose="020F0502020204030204" pitchFamily="34" charset="0"/>
              <a:cs typeface="Calibri" panose="020F0502020204030204" pitchFamily="34" charset="0"/>
            </a:endParaRPr>
          </a:p>
          <a:p>
            <a:pPr algn="l"/>
            <a:r>
              <a:rPr lang="fr-FR" sz="3600" dirty="0">
                <a:solidFill>
                  <a:srgbClr val="0033CC"/>
                </a:solidFill>
                <a:latin typeface="Calibri" panose="020F0502020204030204" pitchFamily="34" charset="0"/>
                <a:cs typeface="Calibri" panose="020F0502020204030204" pitchFamily="34" charset="0"/>
                <a:sym typeface="Wingdings" pitchFamily="2" charset="2"/>
              </a:rPr>
              <a:t></a:t>
            </a:r>
            <a:r>
              <a:rPr lang="fr-FR" sz="2400" dirty="0">
                <a:solidFill>
                  <a:srgbClr val="7030A0"/>
                </a:solidFill>
                <a:latin typeface="Calibri" panose="020F0502020204030204" pitchFamily="34" charset="0"/>
                <a:cs typeface="Calibri" panose="020F0502020204030204" pitchFamily="34" charset="0"/>
                <a:sym typeface="Wingdings" pitchFamily="2" charset="2"/>
              </a:rPr>
              <a:t> </a:t>
            </a:r>
            <a:r>
              <a:rPr lang="fr-FR" sz="3600" dirty="0">
                <a:solidFill>
                  <a:srgbClr val="0033CC"/>
                </a:solidFill>
                <a:latin typeface="Calibri" panose="020F0502020204030204" pitchFamily="34" charset="0"/>
                <a:cs typeface="Calibri" panose="020F0502020204030204" pitchFamily="34" charset="0"/>
              </a:rPr>
              <a:t>Quels sont les effets du projet HIS2R sur les hospitalisations indues, la consommation de soins </a:t>
            </a:r>
            <a:r>
              <a:rPr lang="fr-FR" sz="3600" dirty="0" smtClean="0">
                <a:solidFill>
                  <a:srgbClr val="0033CC"/>
                </a:solidFill>
                <a:latin typeface="Calibri" panose="020F0502020204030204" pitchFamily="34" charset="0"/>
                <a:cs typeface="Calibri" panose="020F0502020204030204" pitchFamily="34" charset="0"/>
              </a:rPr>
              <a:t>&amp; </a:t>
            </a:r>
            <a:r>
              <a:rPr lang="fr-FR" sz="3600" dirty="0">
                <a:solidFill>
                  <a:srgbClr val="0033CC"/>
                </a:solidFill>
                <a:latin typeface="Calibri" panose="020F0502020204030204" pitchFamily="34" charset="0"/>
                <a:cs typeface="Calibri" panose="020F0502020204030204" pitchFamily="34" charset="0"/>
              </a:rPr>
              <a:t>de </a:t>
            </a:r>
            <a:r>
              <a:rPr lang="fr-FR" sz="3600" dirty="0" smtClean="0">
                <a:solidFill>
                  <a:srgbClr val="0033CC"/>
                </a:solidFill>
                <a:latin typeface="Calibri" panose="020F0502020204030204" pitchFamily="34" charset="0"/>
                <a:cs typeface="Calibri" panose="020F0502020204030204" pitchFamily="34" charset="0"/>
              </a:rPr>
              <a:t>services </a:t>
            </a:r>
            <a:r>
              <a:rPr lang="fr-FR" sz="3600" dirty="0">
                <a:solidFill>
                  <a:srgbClr val="0033CC"/>
                </a:solidFill>
                <a:latin typeface="Calibri" panose="020F0502020204030204" pitchFamily="34" charset="0"/>
                <a:cs typeface="Calibri" panose="020F0502020204030204" pitchFamily="34" charset="0"/>
              </a:rPr>
              <a:t>et </a:t>
            </a:r>
            <a:r>
              <a:rPr lang="fr-FR" sz="3600" b="1" dirty="0">
                <a:solidFill>
                  <a:srgbClr val="0033CC"/>
                </a:solidFill>
                <a:latin typeface="Calibri" panose="020F0502020204030204" pitchFamily="34" charset="0"/>
                <a:cs typeface="Calibri" panose="020F0502020204030204" pitchFamily="34" charset="0"/>
              </a:rPr>
              <a:t>l’état subjectif du patient, le confort de travail des professionnels ?</a:t>
            </a:r>
          </a:p>
        </p:txBody>
      </p:sp>
    </p:spTree>
    <p:extLst>
      <p:ext uri="{BB962C8B-B14F-4D97-AF65-F5344CB8AC3E}">
        <p14:creationId xmlns:p14="http://schemas.microsoft.com/office/powerpoint/2010/main" val="725235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17</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p:cNvSpPr txBox="1">
            <a:spLocks/>
          </p:cNvSpPr>
          <p:nvPr/>
        </p:nvSpPr>
        <p:spPr>
          <a:xfrm>
            <a:off x="-562" y="-19124"/>
            <a:ext cx="6228184"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spcAft>
                <a:spcPts val="0"/>
              </a:spcAft>
              <a:buClrTx/>
              <a:buSzTx/>
              <a:tabLst/>
              <a:defRPr/>
            </a:pPr>
            <a:r>
              <a:rPr lang="fr-FR" sz="3600" dirty="0">
                <a:solidFill>
                  <a:srgbClr val="0033CC"/>
                </a:solidFill>
                <a:latin typeface="Calibri" panose="020F0502020204030204" pitchFamily="34" charset="0"/>
                <a:cs typeface="Calibri" panose="020F0502020204030204" pitchFamily="34" charset="0"/>
              </a:rPr>
              <a:t>Questionnaire </a:t>
            </a:r>
            <a:r>
              <a:rPr lang="fr-FR" sz="3600" dirty="0" smtClean="0">
                <a:solidFill>
                  <a:srgbClr val="0033CC"/>
                </a:solidFill>
                <a:latin typeface="Calibri" panose="020F0502020204030204" pitchFamily="34" charset="0"/>
                <a:cs typeface="Calibri" panose="020F0502020204030204" pitchFamily="34" charset="0"/>
              </a:rPr>
              <a:t>médecins</a:t>
            </a:r>
          </a:p>
          <a:p>
            <a:pPr marR="0" lvl="0" indent="0" fontAlgn="auto">
              <a:spcAft>
                <a:spcPts val="0"/>
              </a:spcAft>
              <a:buClrTx/>
              <a:buSzTx/>
              <a:tabLst/>
              <a:defRPr/>
            </a:pPr>
            <a:r>
              <a:rPr lang="fr-FR" sz="3600" dirty="0" smtClean="0">
                <a:solidFill>
                  <a:srgbClr val="0033CC"/>
                </a:solidFill>
                <a:latin typeface="Calibri" panose="020F0502020204030204" pitchFamily="34" charset="0"/>
                <a:cs typeface="Calibri" panose="020F0502020204030204" pitchFamily="34" charset="0"/>
              </a:rPr>
              <a:t>Phase exploratoire et post projet</a:t>
            </a:r>
            <a:endParaRPr lang="fr-FR" sz="3600" dirty="0">
              <a:solidFill>
                <a:srgbClr val="0033CC"/>
              </a:solidFill>
              <a:latin typeface="Calibri" panose="020F0502020204030204" pitchFamily="34" charset="0"/>
              <a:cs typeface="Calibri" panose="020F0502020204030204" pitchFamily="34" charset="0"/>
            </a:endParaRPr>
          </a:p>
        </p:txBody>
      </p:sp>
      <p:sp>
        <p:nvSpPr>
          <p:cNvPr id="9" name="Espace réservé du contenu 2"/>
          <p:cNvSpPr txBox="1">
            <a:spLocks/>
          </p:cNvSpPr>
          <p:nvPr/>
        </p:nvSpPr>
        <p:spPr>
          <a:xfrm>
            <a:off x="12546" y="1534166"/>
            <a:ext cx="4487446" cy="3190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Création d’un questionnaire en ligne : envoi</a:t>
            </a:r>
            <a:r>
              <a:rPr kumimoji="0" lang="fr-FR" sz="2400" b="0" i="0" u="none" strike="noStrike" kern="1200" cap="none" spc="0" normalizeH="0" noProof="0" dirty="0" smtClean="0">
                <a:ln>
                  <a:noFill/>
                </a:ln>
                <a:solidFill>
                  <a:sysClr val="windowText" lastClr="000000"/>
                </a:solidFill>
                <a:effectLst/>
                <a:uLnTx/>
                <a:uFillTx/>
                <a:latin typeface="Calibri" panose="020F0502020204030204"/>
                <a:ea typeface="+mn-ea"/>
                <a:cs typeface="+mn-cs"/>
              </a:rPr>
              <a:t> de </a:t>
            </a: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courriels </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Envois postaux de 44 courriers nominatifs avec enveloppe pré-remplie</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Relances pour entretien à 17 médecins traitants et 4 spécialistes de santé</a:t>
            </a:r>
            <a:endPar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1" name="Espace réservé du contenu 3"/>
          <p:cNvSpPr txBox="1">
            <a:spLocks/>
          </p:cNvSpPr>
          <p:nvPr/>
        </p:nvSpPr>
        <p:spPr>
          <a:xfrm>
            <a:off x="4754132" y="1544719"/>
            <a:ext cx="4533528" cy="2964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Échec de la compagne auprès des médecins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 réponse partielle en ligne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 réponse partielle en courrier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Données qualitatives non exploitables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ZoneTexte 1"/>
          <p:cNvSpPr txBox="1"/>
          <p:nvPr/>
        </p:nvSpPr>
        <p:spPr>
          <a:xfrm>
            <a:off x="611560" y="1006357"/>
            <a:ext cx="1512168" cy="600164"/>
          </a:xfrm>
          <a:prstGeom prst="rect">
            <a:avLst/>
          </a:prstGeom>
          <a:noFill/>
        </p:spPr>
        <p:txBody>
          <a:bodyPr wrap="square" rtlCol="0">
            <a:spAutoFit/>
          </a:bodyPr>
          <a:lstStyle/>
          <a:p>
            <a:r>
              <a:rPr lang="fr-BE" sz="3300" dirty="0" smtClean="0">
                <a:solidFill>
                  <a:srgbClr val="0033CC"/>
                </a:solidFill>
                <a:latin typeface="Calibri" panose="020F0502020204030204" pitchFamily="34" charset="0"/>
                <a:ea typeface="+mj-ea"/>
                <a:cs typeface="Calibri" panose="020F0502020204030204" pitchFamily="34" charset="0"/>
              </a:rPr>
              <a:t>AVANT</a:t>
            </a:r>
            <a:r>
              <a:rPr lang="fr-BE" dirty="0" smtClean="0"/>
              <a:t> </a:t>
            </a:r>
            <a:endParaRPr lang="fr-BE" dirty="0"/>
          </a:p>
        </p:txBody>
      </p:sp>
      <p:sp>
        <p:nvSpPr>
          <p:cNvPr id="12" name="ZoneTexte 11"/>
          <p:cNvSpPr txBox="1"/>
          <p:nvPr/>
        </p:nvSpPr>
        <p:spPr>
          <a:xfrm>
            <a:off x="744101" y="4516578"/>
            <a:ext cx="1512168" cy="600164"/>
          </a:xfrm>
          <a:prstGeom prst="rect">
            <a:avLst/>
          </a:prstGeom>
          <a:noFill/>
        </p:spPr>
        <p:txBody>
          <a:bodyPr wrap="square" rtlCol="0">
            <a:spAutoFit/>
          </a:bodyPr>
          <a:lstStyle/>
          <a:p>
            <a:r>
              <a:rPr lang="fr-BE" sz="3300" dirty="0" smtClean="0">
                <a:solidFill>
                  <a:srgbClr val="0033CC"/>
                </a:solidFill>
                <a:latin typeface="Calibri" panose="020F0502020204030204" pitchFamily="34" charset="0"/>
                <a:ea typeface="+mj-ea"/>
                <a:cs typeface="Calibri" panose="020F0502020204030204" pitchFamily="34" charset="0"/>
              </a:rPr>
              <a:t>APRES</a:t>
            </a:r>
            <a:r>
              <a:rPr lang="fr-BE" dirty="0" smtClean="0"/>
              <a:t> </a:t>
            </a:r>
            <a:endParaRPr lang="fr-BE" dirty="0"/>
          </a:p>
        </p:txBody>
      </p:sp>
      <p:sp>
        <p:nvSpPr>
          <p:cNvPr id="13" name="ZoneTexte 12"/>
          <p:cNvSpPr txBox="1"/>
          <p:nvPr/>
        </p:nvSpPr>
        <p:spPr>
          <a:xfrm>
            <a:off x="53208" y="4851448"/>
            <a:ext cx="4700924" cy="2215991"/>
          </a:xfrm>
          <a:prstGeom prst="rect">
            <a:avLst/>
          </a:prstGeom>
          <a:noFill/>
        </p:spPr>
        <p:txBody>
          <a:bodyPr wrap="square" rtlCol="0">
            <a:spAutoFit/>
          </a:bodyPr>
          <a:lstStyle/>
          <a:p>
            <a:r>
              <a:rPr lang="fr-BE" sz="2400" dirty="0">
                <a:solidFill>
                  <a:sysClr val="windowText" lastClr="000000"/>
                </a:solidFill>
                <a:latin typeface="Calibri" panose="020F0502020204030204"/>
              </a:rPr>
              <a:t>Création d’un questionnaire en ligne, d’entretiens téléphoniques et d’une soirée de discussion en présence de Profs </a:t>
            </a:r>
            <a:r>
              <a:rPr lang="fr-BE" sz="2400" dirty="0" err="1">
                <a:solidFill>
                  <a:sysClr val="windowText" lastClr="000000"/>
                </a:solidFill>
                <a:latin typeface="Calibri" panose="020F0502020204030204"/>
              </a:rPr>
              <a:t>Schoevaerdts</a:t>
            </a:r>
            <a:r>
              <a:rPr lang="fr-BE" sz="2400" dirty="0">
                <a:solidFill>
                  <a:sysClr val="windowText" lastClr="000000"/>
                </a:solidFill>
                <a:latin typeface="Calibri" panose="020F0502020204030204"/>
              </a:rPr>
              <a:t> et </a:t>
            </a:r>
            <a:r>
              <a:rPr lang="fr-BE" sz="2400" dirty="0" err="1" smtClean="0">
                <a:solidFill>
                  <a:sysClr val="windowText" lastClr="000000"/>
                </a:solidFill>
                <a:latin typeface="Calibri" panose="020F0502020204030204"/>
              </a:rPr>
              <a:t>Novella</a:t>
            </a:r>
            <a:endParaRPr lang="fr-BE" sz="2400" dirty="0">
              <a:solidFill>
                <a:sysClr val="windowText" lastClr="000000"/>
              </a:solidFill>
              <a:latin typeface="Calibri" panose="020F0502020204030204"/>
            </a:endParaRPr>
          </a:p>
          <a:p>
            <a:endParaRPr lang="fr-BE" dirty="0"/>
          </a:p>
        </p:txBody>
      </p:sp>
      <p:sp>
        <p:nvSpPr>
          <p:cNvPr id="15" name="ZoneTexte 14"/>
          <p:cNvSpPr txBox="1"/>
          <p:nvPr/>
        </p:nvSpPr>
        <p:spPr>
          <a:xfrm>
            <a:off x="4932040" y="4851448"/>
            <a:ext cx="4032448" cy="1938992"/>
          </a:xfrm>
          <a:prstGeom prst="rect">
            <a:avLst/>
          </a:prstGeom>
          <a:noFill/>
        </p:spPr>
        <p:txBody>
          <a:bodyPr wrap="square" rtlCol="0">
            <a:spAutoFit/>
          </a:bodyPr>
          <a:lstStyle/>
          <a:p>
            <a:r>
              <a:rPr lang="fr-BE" sz="2400" dirty="0">
                <a:solidFill>
                  <a:sysClr val="windowText" lastClr="000000"/>
                </a:solidFill>
                <a:latin typeface="Calibri" panose="020F0502020204030204"/>
              </a:rPr>
              <a:t>Une participation au questionnaire, zéro </a:t>
            </a:r>
            <a:r>
              <a:rPr lang="fr-BE" sz="2400" dirty="0" smtClean="0">
                <a:solidFill>
                  <a:sysClr val="windowText" lastClr="000000"/>
                </a:solidFill>
                <a:latin typeface="Calibri" panose="020F0502020204030204"/>
              </a:rPr>
              <a:t>entretien téléphonique </a:t>
            </a:r>
            <a:r>
              <a:rPr lang="fr-BE" sz="2400" dirty="0">
                <a:solidFill>
                  <a:sysClr val="windowText" lastClr="000000"/>
                </a:solidFill>
                <a:latin typeface="Calibri" panose="020F0502020204030204"/>
              </a:rPr>
              <a:t>et </a:t>
            </a:r>
            <a:r>
              <a:rPr lang="fr-BE" sz="2400" dirty="0" smtClean="0">
                <a:solidFill>
                  <a:sysClr val="windowText" lastClr="000000"/>
                </a:solidFill>
                <a:latin typeface="Calibri" panose="020F0502020204030204"/>
              </a:rPr>
              <a:t>3 participants </a:t>
            </a:r>
            <a:r>
              <a:rPr lang="fr-BE" sz="2400" dirty="0">
                <a:solidFill>
                  <a:sysClr val="windowText" lastClr="000000"/>
                </a:solidFill>
                <a:latin typeface="Calibri" panose="020F0502020204030204"/>
              </a:rPr>
              <a:t>à la soirée de discussion des résultats </a:t>
            </a:r>
          </a:p>
        </p:txBody>
      </p:sp>
    </p:spTree>
    <p:extLst>
      <p:ext uri="{BB962C8B-B14F-4D97-AF65-F5344CB8AC3E}">
        <p14:creationId xmlns:p14="http://schemas.microsoft.com/office/powerpoint/2010/main" val="148004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18</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p:cNvSpPr txBox="1">
            <a:spLocks/>
          </p:cNvSpPr>
          <p:nvPr/>
        </p:nvSpPr>
        <p:spPr>
          <a:xfrm>
            <a:off x="0" y="250254"/>
            <a:ext cx="5796136" cy="1090513"/>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dirty="0">
                <a:solidFill>
                  <a:srgbClr val="0033CC"/>
                </a:solidFill>
                <a:latin typeface="Calibri" panose="020F0502020204030204" pitchFamily="34" charset="0"/>
                <a:cs typeface="Calibri" panose="020F0502020204030204" pitchFamily="34" charset="0"/>
              </a:rPr>
              <a:t>Focus groups – </a:t>
            </a:r>
            <a:r>
              <a:rPr lang="fr-FR" sz="3600" dirty="0" smtClean="0">
                <a:solidFill>
                  <a:srgbClr val="0033CC"/>
                </a:solidFill>
                <a:latin typeface="Calibri" panose="020F0502020204030204" pitchFamily="34" charset="0"/>
                <a:cs typeface="Calibri" panose="020F0502020204030204" pitchFamily="34" charset="0"/>
              </a:rPr>
              <a:t>Professionnels et prestataires de santé-Ph </a:t>
            </a:r>
            <a:r>
              <a:rPr lang="fr-FR" sz="3600" dirty="0" err="1" smtClean="0">
                <a:solidFill>
                  <a:srgbClr val="0033CC"/>
                </a:solidFill>
                <a:latin typeface="Calibri" panose="020F0502020204030204" pitchFamily="34" charset="0"/>
                <a:cs typeface="Calibri" panose="020F0502020204030204" pitchFamily="34" charset="0"/>
              </a:rPr>
              <a:t>Explo</a:t>
            </a:r>
            <a:r>
              <a:rPr lang="fr-FR" sz="3600" dirty="0" smtClean="0">
                <a:solidFill>
                  <a:srgbClr val="0033CC"/>
                </a:solidFill>
                <a:latin typeface="Calibri" panose="020F0502020204030204" pitchFamily="34" charset="0"/>
                <a:cs typeface="Calibri" panose="020F0502020204030204" pitchFamily="34" charset="0"/>
              </a:rPr>
              <a:t> </a:t>
            </a:r>
            <a:endParaRPr lang="fr-FR" sz="3600" dirty="0">
              <a:solidFill>
                <a:srgbClr val="0033CC"/>
              </a:solidFill>
              <a:latin typeface="Calibri" panose="020F0502020204030204" pitchFamily="34" charset="0"/>
              <a:cs typeface="Calibri" panose="020F0502020204030204" pitchFamily="34" charset="0"/>
            </a:endParaRPr>
          </a:p>
        </p:txBody>
      </p:sp>
      <p:sp>
        <p:nvSpPr>
          <p:cNvPr id="8" name="Titre 1">
            <a:extLst>
              <a:ext uri="{FF2B5EF4-FFF2-40B4-BE49-F238E27FC236}">
                <a16:creationId xmlns:a16="http://schemas.microsoft.com/office/drawing/2014/main" xmlns="" id="{242B6F18-1F63-C548-8673-FE875795F259}"/>
              </a:ext>
            </a:extLst>
          </p:cNvPr>
          <p:cNvSpPr txBox="1">
            <a:spLocks/>
          </p:cNvSpPr>
          <p:nvPr/>
        </p:nvSpPr>
        <p:spPr>
          <a:xfrm>
            <a:off x="0" y="1556792"/>
            <a:ext cx="9144000" cy="337184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dirty="0" smtClean="0">
                <a:latin typeface="Calibri" panose="020F0502020204030204" pitchFamily="34" charset="0"/>
                <a:cs typeface="Calibri" panose="020F0502020204030204" pitchFamily="34" charset="0"/>
              </a:rPr>
              <a:t>Une </a:t>
            </a:r>
            <a:r>
              <a:rPr lang="fr-FR" sz="2400" dirty="0">
                <a:latin typeface="Calibri" panose="020F0502020204030204" pitchFamily="34" charset="0"/>
                <a:cs typeface="Calibri" panose="020F0502020204030204" pitchFamily="34" charset="0"/>
              </a:rPr>
              <a:t>méthodologie de phase exploratoire à l’étude clinique au domicile : questionner les </a:t>
            </a:r>
            <a:r>
              <a:rPr lang="fr-FR" sz="2400" dirty="0" smtClean="0">
                <a:latin typeface="Calibri" panose="020F0502020204030204" pitchFamily="34" charset="0"/>
                <a:cs typeface="Calibri" panose="020F0502020204030204" pitchFamily="34" charset="0"/>
              </a:rPr>
              <a:t>besoins, </a:t>
            </a:r>
            <a:r>
              <a:rPr lang="fr-FR" sz="2400" dirty="0">
                <a:latin typeface="Calibri" panose="020F0502020204030204" pitchFamily="34" charset="0"/>
                <a:cs typeface="Calibri" panose="020F0502020204030204" pitchFamily="34" charset="0"/>
              </a:rPr>
              <a:t>les attentes, les freins</a:t>
            </a:r>
          </a:p>
          <a:p>
            <a:pPr algn="l"/>
            <a:endParaRPr lang="fr-FR" sz="24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fr-FR" sz="2400" dirty="0">
                <a:latin typeface="Calibri" panose="020F0502020204030204" pitchFamily="34" charset="0"/>
                <a:cs typeface="Calibri" panose="020F0502020204030204" pitchFamily="34" charset="0"/>
              </a:rPr>
              <a:t>Organisation de 3 groupes sur le versant belge et un groupe sur le versant français</a:t>
            </a:r>
          </a:p>
          <a:p>
            <a:pPr marL="457200" indent="-457200" algn="l">
              <a:buFont typeface="Arial" panose="020B0604020202020204" pitchFamily="34" charset="0"/>
              <a:buChar char="•"/>
            </a:pPr>
            <a:endParaRPr lang="fr-FR" sz="24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fr-FR" sz="2400" dirty="0">
                <a:latin typeface="Calibri" panose="020F0502020204030204" pitchFamily="34" charset="0"/>
                <a:cs typeface="Calibri" panose="020F0502020204030204" pitchFamily="34" charset="0"/>
              </a:rPr>
              <a:t>Utilisation d’un schéma de questionnement uniformisé pour tous les groupes</a:t>
            </a:r>
          </a:p>
          <a:p>
            <a:pPr algn="l"/>
            <a:endParaRPr lang="fr-FR" sz="2900" b="1" dirty="0">
              <a:latin typeface="+mn-lt"/>
            </a:endParaRPr>
          </a:p>
        </p:txBody>
      </p:sp>
    </p:spTree>
    <p:extLst>
      <p:ext uri="{BB962C8B-B14F-4D97-AF65-F5344CB8AC3E}">
        <p14:creationId xmlns:p14="http://schemas.microsoft.com/office/powerpoint/2010/main" val="316195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19</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Espace réservé du contenu 3"/>
          <p:cNvSpPr txBox="1">
            <a:spLocks/>
          </p:cNvSpPr>
          <p:nvPr/>
        </p:nvSpPr>
        <p:spPr>
          <a:xfrm>
            <a:off x="12246" y="1674748"/>
            <a:ext cx="4407055" cy="427453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L’éloignement des structures de soins</a:t>
            </a:r>
          </a:p>
          <a:p>
            <a:pPr marL="0" marR="0" lvl="0" indent="0" algn="l" defTabSz="914400" rtl="0" eaLnBrk="1" fontAlgn="auto" latinLnBrk="0" hangingPunct="1">
              <a:lnSpc>
                <a:spcPct val="90000"/>
              </a:lnSpc>
              <a:spcBef>
                <a:spcPts val="0"/>
              </a:spcBef>
              <a:spcAft>
                <a:spcPts val="0"/>
              </a:spcAft>
              <a:buClrTx/>
              <a:buSzTx/>
              <a:buNone/>
              <a:tabLst/>
              <a:defRPr/>
            </a:pPr>
            <a:endParaRPr kumimoji="0" lang="fr-F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Pb de la mobilité avec de nombreux déplacements/ pathologie</a:t>
            </a:r>
          </a:p>
          <a:p>
            <a:pPr marL="457200" marR="0" lvl="0" indent="-4572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fr-F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Pb de mobilité des prestataires et le manque de prestataires d’aides et de soins</a:t>
            </a:r>
          </a:p>
          <a:p>
            <a:pPr marL="0" marR="0" lvl="0" indent="0" algn="l" defTabSz="914400" rtl="0" eaLnBrk="1" fontAlgn="auto" latinLnBrk="0" hangingPunct="1">
              <a:lnSpc>
                <a:spcPct val="90000"/>
              </a:lnSpc>
              <a:spcBef>
                <a:spcPts val="0"/>
              </a:spcBef>
              <a:spcAft>
                <a:spcPts val="0"/>
              </a:spcAft>
              <a:buClrTx/>
              <a:buSzTx/>
              <a:buNone/>
              <a:tabLst/>
              <a:defRPr/>
            </a:pPr>
            <a:endParaRPr kumimoji="0" lang="fr-F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Le désœuvrement face au coût financier engendré par la maladie chronique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 name="Espace réservé du texte 4"/>
          <p:cNvSpPr txBox="1">
            <a:spLocks/>
          </p:cNvSpPr>
          <p:nvPr/>
        </p:nvSpPr>
        <p:spPr>
          <a:xfrm>
            <a:off x="4555748" y="1172505"/>
            <a:ext cx="2205363" cy="506938"/>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3600" dirty="0">
                <a:solidFill>
                  <a:srgbClr val="0033CC"/>
                </a:solidFill>
                <a:latin typeface="Calibri" panose="020F0502020204030204" pitchFamily="34" charset="0"/>
                <a:ea typeface="+mj-ea"/>
                <a:cs typeface="Calibri" panose="020F0502020204030204" pitchFamily="34" charset="0"/>
              </a:rPr>
              <a:t>Le soin</a:t>
            </a:r>
          </a:p>
        </p:txBody>
      </p:sp>
      <p:sp>
        <p:nvSpPr>
          <p:cNvPr id="11" name="Espace réservé du contenu 5"/>
          <p:cNvSpPr txBox="1">
            <a:spLocks/>
          </p:cNvSpPr>
          <p:nvPr/>
        </p:nvSpPr>
        <p:spPr>
          <a:xfrm>
            <a:off x="4555748" y="1674748"/>
            <a:ext cx="4633501"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La prise en charge tardive pour les patients diagnostiqués</a:t>
            </a:r>
          </a:p>
          <a:p>
            <a:pPr marL="0" marR="0" lvl="0" indent="0" algn="l" defTabSz="914400" rtl="0" eaLnBrk="1" fontAlgn="auto" latinLnBrk="0" hangingPunct="1">
              <a:lnSpc>
                <a:spcPct val="90000"/>
              </a:lnSpc>
              <a:spcBef>
                <a:spcPts val="0"/>
              </a:spcBef>
              <a:spcAft>
                <a:spcPts val="0"/>
              </a:spcAft>
              <a:buClrTx/>
              <a:buSzTx/>
              <a:buNone/>
              <a:tabLst/>
              <a:defRPr/>
            </a:pPr>
            <a:endParaRPr kumimoji="0" lang="fr-FR" sz="2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La fatigue des aidants proches face à l’investissement important que demande le patient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Espace réservé du texte 2"/>
          <p:cNvSpPr txBox="1">
            <a:spLocks/>
          </p:cNvSpPr>
          <p:nvPr/>
        </p:nvSpPr>
        <p:spPr>
          <a:xfrm>
            <a:off x="20929" y="1167810"/>
            <a:ext cx="3542959" cy="506938"/>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3600" dirty="0">
                <a:solidFill>
                  <a:srgbClr val="0033CC"/>
                </a:solidFill>
                <a:latin typeface="Calibri" panose="020F0502020204030204" pitchFamily="34" charset="0"/>
                <a:ea typeface="+mj-ea"/>
                <a:cs typeface="Calibri" panose="020F0502020204030204" pitchFamily="34" charset="0"/>
              </a:rPr>
              <a:t>L'accès aux soins</a:t>
            </a:r>
          </a:p>
        </p:txBody>
      </p:sp>
      <p:sp>
        <p:nvSpPr>
          <p:cNvPr id="14" name="Rectangle 13"/>
          <p:cNvSpPr/>
          <p:nvPr/>
        </p:nvSpPr>
        <p:spPr>
          <a:xfrm>
            <a:off x="-32468" y="5920164"/>
            <a:ext cx="9176467" cy="954107"/>
          </a:xfrm>
          <a:prstGeom prst="rect">
            <a:avLst/>
          </a:prstGeom>
          <a:solidFill>
            <a:srgbClr val="5B9BD5">
              <a:lumMod val="40000"/>
              <a:lumOff val="60000"/>
            </a:srgbClr>
          </a:solidFill>
        </p:spPr>
        <p:txBody>
          <a:bodyPr wrap="square">
            <a:spAutoFit/>
          </a:bodyPr>
          <a:lstStyle/>
          <a:p>
            <a:pPr marL="457200" marR="0" lvl="0" indent="-45720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0" dirty="0" smtClean="0">
                <a:ln>
                  <a:noFill/>
                </a:ln>
                <a:solidFill>
                  <a:prstClr val="black"/>
                </a:solidFill>
                <a:effectLst/>
                <a:uLnTx/>
                <a:uFillTx/>
                <a:latin typeface="Calibri" panose="020F0502020204030204"/>
              </a:rPr>
              <a:t>La mesure des paramètres via un outil connecté rassurerait les patients et leurs proches</a:t>
            </a:r>
          </a:p>
        </p:txBody>
      </p:sp>
      <p:sp>
        <p:nvSpPr>
          <p:cNvPr id="12" name="Titre 1"/>
          <p:cNvSpPr txBox="1">
            <a:spLocks/>
          </p:cNvSpPr>
          <p:nvPr/>
        </p:nvSpPr>
        <p:spPr>
          <a:xfrm>
            <a:off x="-6460" y="0"/>
            <a:ext cx="5796136" cy="1090513"/>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dirty="0">
                <a:solidFill>
                  <a:srgbClr val="0033CC"/>
                </a:solidFill>
                <a:latin typeface="Calibri" panose="020F0502020204030204" pitchFamily="34" charset="0"/>
                <a:cs typeface="Calibri" panose="020F0502020204030204" pitchFamily="34" charset="0"/>
              </a:rPr>
              <a:t>Focus groups – </a:t>
            </a:r>
            <a:r>
              <a:rPr lang="fr-FR" sz="3000" dirty="0" smtClean="0">
                <a:solidFill>
                  <a:srgbClr val="0033CC"/>
                </a:solidFill>
                <a:latin typeface="Calibri" panose="020F0502020204030204" pitchFamily="34" charset="0"/>
                <a:cs typeface="Calibri" panose="020F0502020204030204" pitchFamily="34" charset="0"/>
              </a:rPr>
              <a:t>Professionnels et prestataires de santé-Ph </a:t>
            </a:r>
            <a:r>
              <a:rPr lang="fr-FR" sz="3000" dirty="0" err="1" smtClean="0">
                <a:solidFill>
                  <a:srgbClr val="0033CC"/>
                </a:solidFill>
                <a:latin typeface="Calibri" panose="020F0502020204030204" pitchFamily="34" charset="0"/>
                <a:cs typeface="Calibri" panose="020F0502020204030204" pitchFamily="34" charset="0"/>
              </a:rPr>
              <a:t>Explo</a:t>
            </a:r>
            <a:r>
              <a:rPr lang="fr-FR" sz="3000" dirty="0" smtClean="0">
                <a:solidFill>
                  <a:srgbClr val="0033CC"/>
                </a:solidFill>
                <a:latin typeface="Calibri" panose="020F0502020204030204" pitchFamily="34" charset="0"/>
                <a:cs typeface="Calibri" panose="020F0502020204030204" pitchFamily="34" charset="0"/>
              </a:rPr>
              <a:t>. résultats </a:t>
            </a:r>
            <a:endParaRPr lang="fr-FR" sz="3000" dirty="0">
              <a:solidFill>
                <a:srgbClr val="0033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41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099" y="-80581"/>
            <a:ext cx="4541370" cy="220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2</a:t>
            </a:fld>
            <a:endParaRPr lang="fr-BE"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94" y="4420603"/>
            <a:ext cx="4333151" cy="243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09" y="0"/>
            <a:ext cx="4333151" cy="324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4874" y="4420377"/>
            <a:ext cx="4759126" cy="2418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22427"/>
            <a:ext cx="9144000" cy="247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8144" y="-81476"/>
            <a:ext cx="878973" cy="69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47117" y="-80581"/>
            <a:ext cx="561187" cy="6930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946944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20</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graphicFrame>
        <p:nvGraphicFramePr>
          <p:cNvPr id="7" name="Diagramme 6"/>
          <p:cNvGraphicFramePr/>
          <p:nvPr>
            <p:extLst>
              <p:ext uri="{D42A27DB-BD31-4B8C-83A1-F6EECF244321}">
                <p14:modId xmlns:p14="http://schemas.microsoft.com/office/powerpoint/2010/main" val="1485343155"/>
              </p:ext>
            </p:extLst>
          </p:nvPr>
        </p:nvGraphicFramePr>
        <p:xfrm>
          <a:off x="249918" y="1844824"/>
          <a:ext cx="8864235" cy="3723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8245" y="147990"/>
            <a:ext cx="6343956" cy="1200329"/>
          </a:xfrm>
          <a:prstGeom prst="rect">
            <a:avLst/>
          </a:prstGeom>
        </p:spPr>
        <p:txBody>
          <a:bodyPr wrap="square">
            <a:spAutoFit/>
          </a:bodyPr>
          <a:lstStyle/>
          <a:p>
            <a:r>
              <a:rPr lang="fr-FR" sz="3600" dirty="0">
                <a:solidFill>
                  <a:srgbClr val="0033CC"/>
                </a:solidFill>
                <a:latin typeface="Calibri" panose="020F0502020204030204" pitchFamily="34" charset="0"/>
                <a:ea typeface="+mj-ea"/>
                <a:cs typeface="Calibri" panose="020F0502020204030204" pitchFamily="34" charset="0"/>
              </a:rPr>
              <a:t>Les interviews </a:t>
            </a:r>
            <a:r>
              <a:rPr lang="fr-FR" sz="3600" dirty="0" smtClean="0">
                <a:solidFill>
                  <a:srgbClr val="0033CC"/>
                </a:solidFill>
                <a:latin typeface="Calibri" panose="020F0502020204030204" pitchFamily="34" charset="0"/>
                <a:ea typeface="+mj-ea"/>
                <a:cs typeface="Calibri" panose="020F0502020204030204" pitchFamily="34" charset="0"/>
              </a:rPr>
              <a:t> Ph </a:t>
            </a:r>
            <a:r>
              <a:rPr lang="fr-FR" sz="3600" dirty="0" err="1" smtClean="0">
                <a:solidFill>
                  <a:srgbClr val="0033CC"/>
                </a:solidFill>
                <a:latin typeface="Calibri" panose="020F0502020204030204" pitchFamily="34" charset="0"/>
                <a:ea typeface="+mj-ea"/>
                <a:cs typeface="Calibri" panose="020F0502020204030204" pitchFamily="34" charset="0"/>
              </a:rPr>
              <a:t>explo</a:t>
            </a:r>
            <a:r>
              <a:rPr lang="fr-FR" sz="3600" dirty="0" smtClean="0">
                <a:solidFill>
                  <a:srgbClr val="0033CC"/>
                </a:solidFill>
                <a:latin typeface="Calibri" panose="020F0502020204030204" pitchFamily="34" charset="0"/>
                <a:ea typeface="+mj-ea"/>
                <a:cs typeface="Calibri" panose="020F0502020204030204" pitchFamily="34" charset="0"/>
              </a:rPr>
              <a:t>– 9 </a:t>
            </a:r>
            <a:r>
              <a:rPr lang="fr-FR" sz="3600" dirty="0" smtClean="0">
                <a:solidFill>
                  <a:srgbClr val="0033CC"/>
                </a:solidFill>
                <a:latin typeface="Calibri" panose="020F0502020204030204" pitchFamily="34" charset="0"/>
                <a:ea typeface="+mj-ea"/>
                <a:cs typeface="Calibri" panose="020F0502020204030204" pitchFamily="34" charset="0"/>
              </a:rPr>
              <a:t>patients </a:t>
            </a:r>
            <a:r>
              <a:rPr lang="fr-FR" sz="3600" dirty="0" smtClean="0">
                <a:solidFill>
                  <a:srgbClr val="0033CC"/>
                </a:solidFill>
                <a:latin typeface="Calibri" panose="020F0502020204030204" pitchFamily="34" charset="0"/>
                <a:ea typeface="+mj-ea"/>
                <a:cs typeface="Calibri" panose="020F0502020204030204" pitchFamily="34" charset="0"/>
              </a:rPr>
              <a:t>et 3 proches</a:t>
            </a:r>
            <a:endParaRPr lang="fr-FR" sz="3600" dirty="0">
              <a:solidFill>
                <a:srgbClr val="0033CC"/>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419831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21</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graphicFrame>
        <p:nvGraphicFramePr>
          <p:cNvPr id="5" name="Diagramme 4"/>
          <p:cNvGraphicFramePr/>
          <p:nvPr>
            <p:extLst>
              <p:ext uri="{D42A27DB-BD31-4B8C-83A1-F6EECF244321}">
                <p14:modId xmlns:p14="http://schemas.microsoft.com/office/powerpoint/2010/main" val="2819231238"/>
              </p:ext>
            </p:extLst>
          </p:nvPr>
        </p:nvGraphicFramePr>
        <p:xfrm>
          <a:off x="-13142" y="2492896"/>
          <a:ext cx="9157142" cy="381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8245" y="147990"/>
            <a:ext cx="6343956" cy="1200329"/>
          </a:xfrm>
          <a:prstGeom prst="rect">
            <a:avLst/>
          </a:prstGeom>
        </p:spPr>
        <p:txBody>
          <a:bodyPr wrap="square">
            <a:spAutoFit/>
          </a:bodyPr>
          <a:lstStyle/>
          <a:p>
            <a:r>
              <a:rPr lang="fr-FR" sz="3600" dirty="0">
                <a:solidFill>
                  <a:srgbClr val="0033CC"/>
                </a:solidFill>
                <a:latin typeface="Calibri" panose="020F0502020204030204" pitchFamily="34" charset="0"/>
                <a:ea typeface="+mj-ea"/>
                <a:cs typeface="Calibri" panose="020F0502020204030204" pitchFamily="34" charset="0"/>
              </a:rPr>
              <a:t>Les interviews </a:t>
            </a:r>
            <a:r>
              <a:rPr lang="fr-FR" sz="3600" dirty="0" smtClean="0">
                <a:solidFill>
                  <a:srgbClr val="0033CC"/>
                </a:solidFill>
                <a:latin typeface="Calibri" panose="020F0502020204030204" pitchFamily="34" charset="0"/>
                <a:ea typeface="+mj-ea"/>
                <a:cs typeface="Calibri" panose="020F0502020204030204" pitchFamily="34" charset="0"/>
              </a:rPr>
              <a:t> Ph </a:t>
            </a:r>
            <a:r>
              <a:rPr lang="fr-FR" sz="3600" dirty="0" err="1" smtClean="0">
                <a:solidFill>
                  <a:srgbClr val="0033CC"/>
                </a:solidFill>
                <a:latin typeface="Calibri" panose="020F0502020204030204" pitchFamily="34" charset="0"/>
                <a:ea typeface="+mj-ea"/>
                <a:cs typeface="Calibri" panose="020F0502020204030204" pitchFamily="34" charset="0"/>
              </a:rPr>
              <a:t>explo</a:t>
            </a:r>
            <a:r>
              <a:rPr lang="fr-FR" sz="3600" dirty="0" smtClean="0">
                <a:solidFill>
                  <a:srgbClr val="0033CC"/>
                </a:solidFill>
                <a:latin typeface="Calibri" panose="020F0502020204030204" pitchFamily="34" charset="0"/>
                <a:ea typeface="+mj-ea"/>
                <a:cs typeface="Calibri" panose="020F0502020204030204" pitchFamily="34" charset="0"/>
              </a:rPr>
              <a:t>– 9 </a:t>
            </a:r>
            <a:r>
              <a:rPr lang="fr-FR" sz="3600" dirty="0" smtClean="0">
                <a:solidFill>
                  <a:srgbClr val="0033CC"/>
                </a:solidFill>
                <a:latin typeface="Calibri" panose="020F0502020204030204" pitchFamily="34" charset="0"/>
                <a:ea typeface="+mj-ea"/>
                <a:cs typeface="Calibri" panose="020F0502020204030204" pitchFamily="34" charset="0"/>
              </a:rPr>
              <a:t>patients </a:t>
            </a:r>
            <a:r>
              <a:rPr lang="fr-FR" sz="3600" dirty="0" smtClean="0">
                <a:solidFill>
                  <a:srgbClr val="0033CC"/>
                </a:solidFill>
                <a:latin typeface="Calibri" panose="020F0502020204030204" pitchFamily="34" charset="0"/>
                <a:ea typeface="+mj-ea"/>
                <a:cs typeface="Calibri" panose="020F0502020204030204" pitchFamily="34" charset="0"/>
              </a:rPr>
              <a:t>et 3 proches</a:t>
            </a:r>
            <a:endParaRPr lang="fr-FR" sz="3600" dirty="0">
              <a:solidFill>
                <a:srgbClr val="0033CC"/>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785409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22</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a:extLst>
              <a:ext uri="{FF2B5EF4-FFF2-40B4-BE49-F238E27FC236}">
                <a16:creationId xmlns:a16="http://schemas.microsoft.com/office/drawing/2014/main" xmlns="" id="{242B6F18-1F63-C548-8673-FE875795F259}"/>
              </a:ext>
            </a:extLst>
          </p:cNvPr>
          <p:cNvSpPr txBox="1">
            <a:spLocks/>
          </p:cNvSpPr>
          <p:nvPr/>
        </p:nvSpPr>
        <p:spPr>
          <a:xfrm>
            <a:off x="31870" y="1340768"/>
            <a:ext cx="10444786" cy="54006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600" dirty="0">
                <a:solidFill>
                  <a:srgbClr val="0033CC"/>
                </a:solidFill>
                <a:latin typeface="Calibri" panose="020F0502020204030204" pitchFamily="34" charset="0"/>
                <a:cs typeface="Calibri" panose="020F0502020204030204" pitchFamily="34" charset="0"/>
              </a:rPr>
              <a:t>Questionnaire d’évaluation de l’utilisabilité </a:t>
            </a:r>
          </a:p>
          <a:p>
            <a:pPr marL="571500" indent="-571500" algn="l">
              <a:buFont typeface="Arial" panose="020B0604020202020204" pitchFamily="34" charset="0"/>
              <a:buChar char="•"/>
            </a:pPr>
            <a:endParaRPr lang="fr-FR" sz="2400" dirty="0">
              <a:solidFill>
                <a:srgbClr val="002060"/>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fr-FR" sz="2100" dirty="0" smtClean="0">
                <a:solidFill>
                  <a:srgbClr val="002060"/>
                </a:solidFill>
                <a:latin typeface="Calibri" panose="020F0502020204030204" pitchFamily="34" charset="0"/>
                <a:cs typeface="Calibri" panose="020F0502020204030204" pitchFamily="34" charset="0"/>
              </a:rPr>
              <a:t>Dispositif jugé facile </a:t>
            </a:r>
            <a:r>
              <a:rPr lang="fr-FR" sz="2100" dirty="0">
                <a:solidFill>
                  <a:srgbClr val="002060"/>
                </a:solidFill>
                <a:latin typeface="Calibri" panose="020F0502020204030204" pitchFamily="34" charset="0"/>
                <a:cs typeface="Calibri" panose="020F0502020204030204" pitchFamily="34" charset="0"/>
              </a:rPr>
              <a:t>d’utilisation : </a:t>
            </a:r>
            <a:r>
              <a:rPr lang="fr-FR" sz="2100" dirty="0" smtClean="0">
                <a:solidFill>
                  <a:srgbClr val="002060"/>
                </a:solidFill>
                <a:latin typeface="Calibri" panose="020F0502020204030204" pitchFamily="34" charset="0"/>
                <a:cs typeface="Calibri" panose="020F0502020204030204" pitchFamily="34" charset="0"/>
              </a:rPr>
              <a:t>		              majorité </a:t>
            </a:r>
            <a:r>
              <a:rPr lang="fr-FR" sz="2100" dirty="0">
                <a:solidFill>
                  <a:srgbClr val="002060"/>
                </a:solidFill>
                <a:latin typeface="Calibri" panose="020F0502020204030204" pitchFamily="34" charset="0"/>
                <a:cs typeface="Calibri" panose="020F0502020204030204" pitchFamily="34" charset="0"/>
              </a:rPr>
              <a:t>d’accord, 19 p.</a:t>
            </a:r>
          </a:p>
          <a:p>
            <a:pPr marL="571500" indent="-571500" algn="l">
              <a:buFont typeface="Arial" panose="020B0604020202020204" pitchFamily="34" charset="0"/>
              <a:buChar char="•"/>
            </a:pPr>
            <a:r>
              <a:rPr lang="fr-FR" sz="2100" dirty="0" smtClean="0">
                <a:solidFill>
                  <a:srgbClr val="002060"/>
                </a:solidFill>
                <a:latin typeface="Calibri" panose="020F0502020204030204" pitchFamily="34" charset="0"/>
                <a:cs typeface="Calibri" panose="020F0502020204030204" pitchFamily="34" charset="0"/>
              </a:rPr>
              <a:t>Patient plus </a:t>
            </a:r>
            <a:r>
              <a:rPr lang="fr-FR" sz="2100" dirty="0">
                <a:solidFill>
                  <a:srgbClr val="002060"/>
                </a:solidFill>
                <a:latin typeface="Calibri" panose="020F0502020204030204" pitchFamily="34" charset="0"/>
                <a:cs typeface="Calibri" panose="020F0502020204030204" pitchFamily="34" charset="0"/>
              </a:rPr>
              <a:t>impliqué </a:t>
            </a:r>
            <a:r>
              <a:rPr lang="fr-FR" sz="2100" dirty="0" smtClean="0">
                <a:solidFill>
                  <a:srgbClr val="002060"/>
                </a:solidFill>
                <a:latin typeface="Calibri" panose="020F0502020204030204" pitchFamily="34" charset="0"/>
                <a:cs typeface="Calibri" panose="020F0502020204030204" pitchFamily="34" charset="0"/>
              </a:rPr>
              <a:t>/suivi </a:t>
            </a:r>
            <a:r>
              <a:rPr lang="fr-FR" sz="2100" dirty="0">
                <a:solidFill>
                  <a:srgbClr val="002060"/>
                </a:solidFill>
                <a:latin typeface="Calibri" panose="020F0502020204030204" pitchFamily="34" charset="0"/>
                <a:cs typeface="Calibri" panose="020F0502020204030204" pitchFamily="34" charset="0"/>
              </a:rPr>
              <a:t>santé avec la tablette : </a:t>
            </a:r>
            <a:r>
              <a:rPr lang="fr-FR" sz="2100" dirty="0" smtClean="0">
                <a:solidFill>
                  <a:srgbClr val="002060"/>
                </a:solidFill>
                <a:latin typeface="Calibri" panose="020F0502020204030204" pitchFamily="34" charset="0"/>
                <a:cs typeface="Calibri" panose="020F0502020204030204" pitchFamily="34" charset="0"/>
              </a:rPr>
              <a:t>     majorité </a:t>
            </a:r>
            <a:r>
              <a:rPr lang="fr-FR" sz="2100" dirty="0">
                <a:solidFill>
                  <a:srgbClr val="002060"/>
                </a:solidFill>
                <a:latin typeface="Calibri" panose="020F0502020204030204" pitchFamily="34" charset="0"/>
                <a:cs typeface="Calibri" panose="020F0502020204030204" pitchFamily="34" charset="0"/>
              </a:rPr>
              <a:t>d’accord, 14 p.</a:t>
            </a:r>
          </a:p>
          <a:p>
            <a:pPr marL="571500" indent="-571500" algn="l">
              <a:buFont typeface="Arial" panose="020B0604020202020204" pitchFamily="34" charset="0"/>
              <a:buChar char="•"/>
            </a:pPr>
            <a:r>
              <a:rPr lang="fr-FR" sz="2100" dirty="0">
                <a:solidFill>
                  <a:srgbClr val="002060"/>
                </a:solidFill>
                <a:latin typeface="Calibri" panose="020F0502020204030204" pitchFamily="34" charset="0"/>
                <a:cs typeface="Calibri" panose="020F0502020204030204" pitchFamily="34" charset="0"/>
              </a:rPr>
              <a:t>Se </a:t>
            </a:r>
            <a:r>
              <a:rPr lang="fr-FR" sz="2100" dirty="0" smtClean="0">
                <a:solidFill>
                  <a:srgbClr val="002060"/>
                </a:solidFill>
                <a:latin typeface="Calibri" panose="020F0502020204030204" pitchFamily="34" charset="0"/>
                <a:cs typeface="Calibri" panose="020F0502020204030204" pitchFamily="34" charset="0"/>
              </a:rPr>
              <a:t>sent </a:t>
            </a:r>
            <a:r>
              <a:rPr lang="fr-FR" sz="2100" dirty="0">
                <a:solidFill>
                  <a:srgbClr val="002060"/>
                </a:solidFill>
                <a:latin typeface="Calibri" panose="020F0502020204030204" pitchFamily="34" charset="0"/>
                <a:cs typeface="Calibri" panose="020F0502020204030204" pitchFamily="34" charset="0"/>
              </a:rPr>
              <a:t>plus serein en suivi santé : </a:t>
            </a:r>
            <a:r>
              <a:rPr lang="fr-FR" sz="2100" dirty="0" smtClean="0">
                <a:solidFill>
                  <a:srgbClr val="002060"/>
                </a:solidFill>
                <a:latin typeface="Calibri" panose="020F0502020204030204" pitchFamily="34" charset="0"/>
                <a:cs typeface="Calibri" panose="020F0502020204030204" pitchFamily="34" charset="0"/>
              </a:rPr>
              <a:t>		               majorité </a:t>
            </a:r>
            <a:r>
              <a:rPr lang="fr-FR" sz="2100" dirty="0">
                <a:solidFill>
                  <a:srgbClr val="002060"/>
                </a:solidFill>
                <a:latin typeface="Calibri" panose="020F0502020204030204" pitchFamily="34" charset="0"/>
                <a:cs typeface="Calibri" panose="020F0502020204030204" pitchFamily="34" charset="0"/>
              </a:rPr>
              <a:t>d’accord, 13 p.</a:t>
            </a:r>
          </a:p>
          <a:p>
            <a:pPr marL="571500" indent="-571500" algn="l">
              <a:buFont typeface="Arial" panose="020B0604020202020204" pitchFamily="34" charset="0"/>
              <a:buChar char="•"/>
            </a:pPr>
            <a:r>
              <a:rPr lang="fr-FR" sz="2100" dirty="0" smtClean="0">
                <a:solidFill>
                  <a:srgbClr val="002060"/>
                </a:solidFill>
                <a:latin typeface="Calibri" panose="020F0502020204030204" pitchFamily="34" charset="0"/>
                <a:cs typeface="Calibri" panose="020F0502020204030204" pitchFamily="34" charset="0"/>
              </a:rPr>
              <a:t>Rassuré </a:t>
            </a:r>
            <a:r>
              <a:rPr lang="fr-FR" sz="2100" dirty="0">
                <a:solidFill>
                  <a:srgbClr val="002060"/>
                </a:solidFill>
                <a:latin typeface="Calibri" panose="020F0502020204030204" pitchFamily="34" charset="0"/>
                <a:cs typeface="Calibri" panose="020F0502020204030204" pitchFamily="34" charset="0"/>
              </a:rPr>
              <a:t>sur la maladie : </a:t>
            </a:r>
            <a:r>
              <a:rPr lang="fr-FR" sz="2100" dirty="0" smtClean="0">
                <a:solidFill>
                  <a:srgbClr val="002060"/>
                </a:solidFill>
                <a:latin typeface="Calibri" panose="020F0502020204030204" pitchFamily="34" charset="0"/>
                <a:cs typeface="Calibri" panose="020F0502020204030204" pitchFamily="34" charset="0"/>
              </a:rPr>
              <a:t>				majorité </a:t>
            </a:r>
            <a:r>
              <a:rPr lang="fr-FR" sz="2100" dirty="0">
                <a:solidFill>
                  <a:srgbClr val="002060"/>
                </a:solidFill>
                <a:latin typeface="Calibri" panose="020F0502020204030204" pitchFamily="34" charset="0"/>
                <a:cs typeface="Calibri" panose="020F0502020204030204" pitchFamily="34" charset="0"/>
              </a:rPr>
              <a:t>en accord, 13 p.</a:t>
            </a:r>
          </a:p>
          <a:p>
            <a:pPr marL="571500" indent="-571500" algn="l">
              <a:buFont typeface="Arial" panose="020B0604020202020204" pitchFamily="34" charset="0"/>
              <a:buChar char="•"/>
            </a:pPr>
            <a:r>
              <a:rPr lang="fr-FR" sz="2100" dirty="0">
                <a:solidFill>
                  <a:srgbClr val="002060"/>
                </a:solidFill>
                <a:latin typeface="Calibri" panose="020F0502020204030204" pitchFamily="34" charset="0"/>
                <a:cs typeface="Calibri" panose="020F0502020204030204" pitchFamily="34" charset="0"/>
              </a:rPr>
              <a:t>Souhaite continuer </a:t>
            </a:r>
            <a:r>
              <a:rPr lang="fr-FR" sz="2100" dirty="0" smtClean="0">
                <a:solidFill>
                  <a:srgbClr val="002060"/>
                </a:solidFill>
                <a:latin typeface="Calibri" panose="020F0502020204030204" pitchFamily="34" charset="0"/>
                <a:cs typeface="Calibri" panose="020F0502020204030204" pitchFamily="34" charset="0"/>
              </a:rPr>
              <a:t>/ dispositif: 			majorité </a:t>
            </a:r>
            <a:r>
              <a:rPr lang="fr-FR" sz="2100" dirty="0">
                <a:solidFill>
                  <a:srgbClr val="002060"/>
                </a:solidFill>
                <a:latin typeface="Calibri" panose="020F0502020204030204" pitchFamily="34" charset="0"/>
                <a:cs typeface="Calibri" panose="020F0502020204030204" pitchFamily="34" charset="0"/>
              </a:rPr>
              <a:t>d’accord, 13 p.</a:t>
            </a:r>
          </a:p>
          <a:p>
            <a:pPr marL="571500" indent="-571500" algn="l">
              <a:buFont typeface="Arial" panose="020B0604020202020204" pitchFamily="34" charset="0"/>
              <a:buChar char="•"/>
            </a:pPr>
            <a:r>
              <a:rPr lang="fr-FR" sz="2100" dirty="0" smtClean="0">
                <a:solidFill>
                  <a:srgbClr val="002060"/>
                </a:solidFill>
                <a:latin typeface="Calibri" panose="020F0502020204030204" pitchFamily="34" charset="0"/>
                <a:cs typeface="Calibri" panose="020F0502020204030204" pitchFamily="34" charset="0"/>
              </a:rPr>
              <a:t>Comprend mieux sa </a:t>
            </a:r>
            <a:r>
              <a:rPr lang="fr-FR" sz="2100" dirty="0">
                <a:solidFill>
                  <a:srgbClr val="002060"/>
                </a:solidFill>
                <a:latin typeface="Calibri" panose="020F0502020204030204" pitchFamily="34" charset="0"/>
                <a:cs typeface="Calibri" panose="020F0502020204030204" pitchFamily="34" charset="0"/>
              </a:rPr>
              <a:t>maladie, symptômes/mesures  : </a:t>
            </a:r>
            <a:r>
              <a:rPr lang="fr-FR" sz="2100" dirty="0" smtClean="0">
                <a:solidFill>
                  <a:srgbClr val="002060"/>
                </a:solidFill>
                <a:latin typeface="Calibri" panose="020F0502020204030204" pitchFamily="34" charset="0"/>
                <a:cs typeface="Calibri" panose="020F0502020204030204" pitchFamily="34" charset="0"/>
              </a:rPr>
              <a:t> majorité </a:t>
            </a:r>
            <a:r>
              <a:rPr lang="fr-FR" sz="2100" dirty="0">
                <a:solidFill>
                  <a:srgbClr val="002060"/>
                </a:solidFill>
                <a:latin typeface="Calibri" panose="020F0502020204030204" pitchFamily="34" charset="0"/>
                <a:cs typeface="Calibri" panose="020F0502020204030204" pitchFamily="34" charset="0"/>
              </a:rPr>
              <a:t>d’accord, 12 p.</a:t>
            </a:r>
          </a:p>
          <a:p>
            <a:pPr marL="571500" indent="-571500" algn="l">
              <a:buFont typeface="Arial" panose="020B0604020202020204" pitchFamily="34" charset="0"/>
              <a:buChar char="•"/>
            </a:pPr>
            <a:r>
              <a:rPr lang="fr-FR" sz="2100" dirty="0" smtClean="0">
                <a:solidFill>
                  <a:srgbClr val="002060"/>
                </a:solidFill>
                <a:latin typeface="Calibri" panose="020F0502020204030204" pitchFamily="34" charset="0"/>
                <a:cs typeface="Calibri" panose="020F0502020204030204" pitchFamily="34" charset="0"/>
              </a:rPr>
              <a:t>Ressent une </a:t>
            </a:r>
            <a:r>
              <a:rPr lang="fr-FR" sz="2100" dirty="0">
                <a:solidFill>
                  <a:srgbClr val="002060"/>
                </a:solidFill>
                <a:latin typeface="Calibri" panose="020F0502020204030204" pitchFamily="34" charset="0"/>
                <a:cs typeface="Calibri" panose="020F0502020204030204" pitchFamily="34" charset="0"/>
              </a:rPr>
              <a:t>amélioration bien-être : </a:t>
            </a:r>
            <a:r>
              <a:rPr lang="fr-FR" sz="2100" dirty="0" smtClean="0">
                <a:solidFill>
                  <a:srgbClr val="002060"/>
                </a:solidFill>
                <a:latin typeface="Calibri" panose="020F0502020204030204" pitchFamily="34" charset="0"/>
                <a:cs typeface="Calibri" panose="020F0502020204030204" pitchFamily="34" charset="0"/>
              </a:rPr>
              <a:t>		majorité </a:t>
            </a:r>
            <a:r>
              <a:rPr lang="fr-FR" sz="2100" dirty="0">
                <a:solidFill>
                  <a:srgbClr val="002060"/>
                </a:solidFill>
                <a:latin typeface="Calibri" panose="020F0502020204030204" pitchFamily="34" charset="0"/>
                <a:cs typeface="Calibri" panose="020F0502020204030204" pitchFamily="34" charset="0"/>
              </a:rPr>
              <a:t>d’accord, 10 p.</a:t>
            </a:r>
          </a:p>
          <a:p>
            <a:pPr marL="571500" indent="-571500" algn="l">
              <a:buFont typeface="Arial" panose="020B0604020202020204" pitchFamily="34" charset="0"/>
              <a:buChar char="•"/>
            </a:pPr>
            <a:r>
              <a:rPr lang="fr-FR" sz="2100" dirty="0" smtClean="0">
                <a:solidFill>
                  <a:srgbClr val="002060"/>
                </a:solidFill>
                <a:latin typeface="Calibri" panose="020F0502020204030204" pitchFamily="34" charset="0"/>
                <a:cs typeface="Calibri" panose="020F0502020204030204" pitchFamily="34" charset="0"/>
              </a:rPr>
              <a:t>Ressent un gain </a:t>
            </a:r>
            <a:r>
              <a:rPr lang="fr-FR" sz="2100" dirty="0">
                <a:solidFill>
                  <a:srgbClr val="002060"/>
                </a:solidFill>
                <a:latin typeface="Calibri" panose="020F0502020204030204" pitchFamily="34" charset="0"/>
                <a:cs typeface="Calibri" panose="020F0502020204030204" pitchFamily="34" charset="0"/>
              </a:rPr>
              <a:t>de temps </a:t>
            </a:r>
            <a:r>
              <a:rPr lang="fr-FR" sz="2100" dirty="0" smtClean="0">
                <a:solidFill>
                  <a:srgbClr val="002060"/>
                </a:solidFill>
                <a:latin typeface="Calibri" panose="020F0502020204030204" pitchFamily="34" charset="0"/>
                <a:cs typeface="Calibri" panose="020F0502020204030204" pitchFamily="34" charset="0"/>
              </a:rPr>
              <a:t> à la prise </a:t>
            </a:r>
            <a:r>
              <a:rPr lang="fr-FR" sz="2100" dirty="0">
                <a:solidFill>
                  <a:srgbClr val="002060"/>
                </a:solidFill>
                <a:latin typeface="Calibri" panose="020F0502020204030204" pitchFamily="34" charset="0"/>
                <a:cs typeface="Calibri" panose="020F0502020204030204" pitchFamily="34" charset="0"/>
              </a:rPr>
              <a:t>de paramètres </a:t>
            </a:r>
            <a:r>
              <a:rPr lang="fr-FR" sz="2100" dirty="0" smtClean="0">
                <a:solidFill>
                  <a:srgbClr val="002060"/>
                </a:solidFill>
                <a:latin typeface="Calibri" panose="020F0502020204030204" pitchFamily="34" charset="0"/>
                <a:cs typeface="Calibri" panose="020F0502020204030204" pitchFamily="34" charset="0"/>
              </a:rPr>
              <a:t>:	majorité </a:t>
            </a:r>
            <a:r>
              <a:rPr lang="fr-FR" sz="2100" dirty="0">
                <a:solidFill>
                  <a:srgbClr val="002060"/>
                </a:solidFill>
                <a:latin typeface="Calibri" panose="020F0502020204030204" pitchFamily="34" charset="0"/>
                <a:cs typeface="Calibri" panose="020F0502020204030204" pitchFamily="34" charset="0"/>
              </a:rPr>
              <a:t>d’accord, 8 p.</a:t>
            </a:r>
          </a:p>
          <a:p>
            <a:pPr marL="571500" indent="-571500" algn="l">
              <a:buFont typeface="Arial" panose="020B0604020202020204" pitchFamily="34" charset="0"/>
              <a:buChar char="•"/>
            </a:pPr>
            <a:endParaRPr lang="fr-FR" sz="4000" dirty="0">
              <a:solidFill>
                <a:srgbClr val="002060"/>
              </a:solidFill>
              <a:latin typeface="+mn-lt"/>
            </a:endParaRPr>
          </a:p>
          <a:p>
            <a:pPr marL="571500" indent="-571500" algn="l">
              <a:buFont typeface="Arial" panose="020B0604020202020204" pitchFamily="34" charset="0"/>
              <a:buChar char="•"/>
            </a:pPr>
            <a:endParaRPr lang="fr-FR" sz="4000" dirty="0">
              <a:solidFill>
                <a:srgbClr val="002060"/>
              </a:solidFill>
              <a:latin typeface="+mn-lt"/>
            </a:endParaRPr>
          </a:p>
        </p:txBody>
      </p:sp>
      <p:sp>
        <p:nvSpPr>
          <p:cNvPr id="8" name="Rectangle 7"/>
          <p:cNvSpPr/>
          <p:nvPr/>
        </p:nvSpPr>
        <p:spPr>
          <a:xfrm>
            <a:off x="28245" y="0"/>
            <a:ext cx="6055923" cy="1200329"/>
          </a:xfrm>
          <a:prstGeom prst="rect">
            <a:avLst/>
          </a:prstGeom>
        </p:spPr>
        <p:txBody>
          <a:bodyPr wrap="square">
            <a:spAutoFit/>
          </a:bodyPr>
          <a:lstStyle/>
          <a:p>
            <a:r>
              <a:rPr lang="fr-FR" sz="3600" dirty="0">
                <a:solidFill>
                  <a:srgbClr val="0033CC"/>
                </a:solidFill>
                <a:latin typeface="Calibri" panose="020F0502020204030204" pitchFamily="34" charset="0"/>
                <a:ea typeface="+mj-ea"/>
                <a:cs typeface="Calibri" panose="020F0502020204030204" pitchFamily="34" charset="0"/>
              </a:rPr>
              <a:t>Les </a:t>
            </a:r>
            <a:r>
              <a:rPr lang="fr-FR" sz="3600" dirty="0" smtClean="0">
                <a:solidFill>
                  <a:srgbClr val="0033CC"/>
                </a:solidFill>
                <a:latin typeface="Calibri" panose="020F0502020204030204" pitchFamily="34" charset="0"/>
                <a:ea typeface="+mj-ea"/>
                <a:cs typeface="Calibri" panose="020F0502020204030204" pitchFamily="34" charset="0"/>
              </a:rPr>
              <a:t>interviews ‘post’ </a:t>
            </a:r>
            <a:r>
              <a:rPr lang="fr-FR" sz="3600" dirty="0">
                <a:solidFill>
                  <a:srgbClr val="0033CC"/>
                </a:solidFill>
                <a:latin typeface="Calibri" panose="020F0502020204030204" pitchFamily="34" charset="0"/>
                <a:ea typeface="+mj-ea"/>
                <a:cs typeface="Calibri" panose="020F0502020204030204" pitchFamily="34" charset="0"/>
              </a:rPr>
              <a:t>– </a:t>
            </a:r>
            <a:r>
              <a:rPr lang="fr-FR" sz="3600" dirty="0" smtClean="0">
                <a:solidFill>
                  <a:srgbClr val="0033CC"/>
                </a:solidFill>
                <a:latin typeface="Calibri" panose="020F0502020204030204" pitchFamily="34" charset="0"/>
                <a:ea typeface="+mj-ea"/>
                <a:cs typeface="Calibri" panose="020F0502020204030204" pitchFamily="34" charset="0"/>
              </a:rPr>
              <a:t>19 patients </a:t>
            </a:r>
            <a:r>
              <a:rPr lang="fr-FR" sz="3600" dirty="0">
                <a:solidFill>
                  <a:srgbClr val="0033CC"/>
                </a:solidFill>
                <a:latin typeface="Calibri" panose="020F0502020204030204" pitchFamily="34" charset="0"/>
                <a:ea typeface="+mj-ea"/>
                <a:cs typeface="Calibri" panose="020F0502020204030204" pitchFamily="34" charset="0"/>
              </a:rPr>
              <a:t>participants</a:t>
            </a:r>
          </a:p>
        </p:txBody>
      </p:sp>
    </p:spTree>
    <p:extLst>
      <p:ext uri="{BB962C8B-B14F-4D97-AF65-F5344CB8AC3E}">
        <p14:creationId xmlns:p14="http://schemas.microsoft.com/office/powerpoint/2010/main" val="3717000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23</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8" name="Espace réservé du contenu 2"/>
          <p:cNvSpPr txBox="1">
            <a:spLocks/>
          </p:cNvSpPr>
          <p:nvPr/>
        </p:nvSpPr>
        <p:spPr>
          <a:xfrm>
            <a:off x="-4900" y="1628800"/>
            <a:ext cx="855946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Calibri" panose="020F0502020204030204"/>
                <a:ea typeface="+mn-ea"/>
                <a:cs typeface="+mn-cs"/>
              </a:rPr>
              <a:t>Modifie la fréquence des visites chez le médecin</a:t>
            </a:r>
          </a:p>
          <a:p>
            <a:pPr marL="0" lvl="0" indent="0">
              <a:buNone/>
            </a:pPr>
            <a:r>
              <a:rPr lang="fr-FR" sz="2400" dirty="0" smtClean="0">
                <a:solidFill>
                  <a:srgbClr val="002060"/>
                </a:solidFill>
                <a:latin typeface="Calibri" panose="020F0502020204030204"/>
              </a:rPr>
              <a:t>					</a:t>
            </a:r>
            <a:r>
              <a:rPr lang="fr-FR" sz="2400" dirty="0" smtClean="0">
                <a:solidFill>
                  <a:srgbClr val="C00000"/>
                </a:solidFill>
                <a:latin typeface="Calibri" panose="020F0502020204030204"/>
              </a:rPr>
              <a:t>majorité </a:t>
            </a:r>
            <a:r>
              <a:rPr lang="fr-FR" sz="2400" dirty="0">
                <a:solidFill>
                  <a:srgbClr val="C00000"/>
                </a:solidFill>
                <a:latin typeface="Calibri" panose="020F0502020204030204"/>
              </a:rPr>
              <a:t>pas d’accord, 14 p</a:t>
            </a:r>
            <a:endParaRPr kumimoji="0" lang="fr-FR" sz="2400" b="0" i="0" u="none" strike="noStrike" kern="1200" cap="none" spc="0" normalizeH="0" baseline="0" noProof="0" dirty="0" smtClean="0">
              <a:ln>
                <a:noFill/>
              </a:ln>
              <a:solidFill>
                <a:srgbClr val="C00000"/>
              </a:solidFill>
              <a:effectLst/>
              <a:uLnTx/>
              <a:uFillTx/>
              <a:latin typeface="Calibri" panose="020F0502020204030204"/>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Calibri" panose="020F0502020204030204"/>
                <a:ea typeface="+mn-ea"/>
                <a:cs typeface="+mn-cs"/>
              </a:rPr>
              <a:t>Modifie l’implication des proches</a:t>
            </a:r>
          </a:p>
          <a:p>
            <a:pPr marL="0" lvl="0" indent="0">
              <a:buNone/>
            </a:pPr>
            <a:r>
              <a:rPr lang="fr-FR" sz="2400" dirty="0" smtClean="0">
                <a:solidFill>
                  <a:srgbClr val="002060"/>
                </a:solidFill>
                <a:latin typeface="Calibri" panose="020F0502020204030204"/>
              </a:rPr>
              <a:t>					</a:t>
            </a:r>
            <a:r>
              <a:rPr lang="fr-FR" sz="2400" dirty="0" smtClean="0">
                <a:solidFill>
                  <a:srgbClr val="C00000"/>
                </a:solidFill>
                <a:latin typeface="Calibri" panose="020F0502020204030204"/>
              </a:rPr>
              <a:t>majorité </a:t>
            </a:r>
            <a:r>
              <a:rPr lang="fr-FR" sz="2400" dirty="0">
                <a:solidFill>
                  <a:srgbClr val="C00000"/>
                </a:solidFill>
                <a:latin typeface="Calibri" panose="020F0502020204030204"/>
              </a:rPr>
              <a:t>pas d’accord, 11 p</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Calibri" panose="020F0502020204030204"/>
                <a:ea typeface="+mn-ea"/>
                <a:cs typeface="+mn-cs"/>
              </a:rPr>
              <a:t>Améliore l’état de santé en général</a:t>
            </a:r>
          </a:p>
          <a:p>
            <a:pPr marL="0" indent="0">
              <a:buNone/>
            </a:pPr>
            <a:r>
              <a:rPr lang="fr-FR" sz="2400" dirty="0" smtClean="0">
                <a:solidFill>
                  <a:srgbClr val="002060"/>
                </a:solidFill>
                <a:latin typeface="Calibri" panose="020F0502020204030204"/>
              </a:rPr>
              <a:t>					</a:t>
            </a:r>
            <a:r>
              <a:rPr lang="fr-FR" sz="2400" dirty="0" smtClean="0">
                <a:solidFill>
                  <a:srgbClr val="C00000"/>
                </a:solidFill>
                <a:latin typeface="Calibri" panose="020F0502020204030204"/>
              </a:rPr>
              <a:t>majorité pas  d’accord</a:t>
            </a:r>
            <a:r>
              <a:rPr lang="fr-FR" sz="2400" dirty="0">
                <a:solidFill>
                  <a:srgbClr val="C00000"/>
                </a:solidFill>
                <a:latin typeface="Calibri" panose="020F0502020204030204"/>
              </a:rPr>
              <a:t>, 9 p</a:t>
            </a:r>
            <a:r>
              <a:rPr lang="fr-FR" sz="2400" dirty="0">
                <a:solidFill>
                  <a:srgbClr val="002060"/>
                </a:solidFill>
                <a:latin typeface="Calibri" panose="020F0502020204030204"/>
              </a:rPr>
              <a:t>.</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sz="2400" dirty="0">
              <a:solidFill>
                <a:srgbClr val="002060"/>
              </a:solidFill>
              <a:latin typeface="Calibri" panose="020F0502020204030204"/>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rgbClr val="002060"/>
                </a:solidFill>
                <a:effectLst/>
                <a:uLnTx/>
                <a:uFillTx/>
                <a:latin typeface="Calibri" panose="020F0502020204030204"/>
                <a:ea typeface="+mn-ea"/>
                <a:cs typeface="+mn-cs"/>
              </a:rPr>
              <a:t>Permet d’économiser du temps - visites chez le médecin, du médecin, des prestataires de soins </a:t>
            </a:r>
            <a:r>
              <a:rPr kumimoji="0" lang="fr-FR" sz="2800" b="0" i="0" u="none" strike="noStrike" kern="1200" cap="none" spc="0" normalizeH="0" baseline="0" noProof="0" dirty="0" smtClean="0">
                <a:ln>
                  <a:noFill/>
                </a:ln>
                <a:solidFill>
                  <a:srgbClr val="002060"/>
                </a:solidFill>
                <a:effectLst/>
                <a:uLnTx/>
                <a:uFillTx/>
                <a:latin typeface="Calibri" panose="020F0502020204030204"/>
                <a:ea typeface="+mn-ea"/>
                <a:cs typeface="+mn-cs"/>
              </a:rPr>
              <a:t>	</a:t>
            </a:r>
            <a:endParaRPr kumimoji="0" lang="fr-FR" sz="40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0" indent="0">
              <a:buNone/>
            </a:pPr>
            <a:r>
              <a:rPr lang="fr-FR" sz="2400" dirty="0" smtClean="0">
                <a:solidFill>
                  <a:srgbClr val="002060"/>
                </a:solidFill>
                <a:latin typeface="Calibri" panose="020F0502020204030204"/>
              </a:rPr>
              <a:t>					</a:t>
            </a:r>
            <a:r>
              <a:rPr lang="fr-FR" sz="2400" dirty="0">
                <a:solidFill>
                  <a:srgbClr val="C00000"/>
                </a:solidFill>
                <a:latin typeface="Calibri" panose="020F0502020204030204"/>
              </a:rPr>
              <a:t>majorité pas d’accord, 9 p.</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40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2" name="Rectangle 11"/>
          <p:cNvSpPr/>
          <p:nvPr/>
        </p:nvSpPr>
        <p:spPr>
          <a:xfrm>
            <a:off x="28245" y="0"/>
            <a:ext cx="6055923" cy="1200329"/>
          </a:xfrm>
          <a:prstGeom prst="rect">
            <a:avLst/>
          </a:prstGeom>
        </p:spPr>
        <p:txBody>
          <a:bodyPr wrap="square">
            <a:spAutoFit/>
          </a:bodyPr>
          <a:lstStyle/>
          <a:p>
            <a:r>
              <a:rPr lang="fr-FR" sz="3600" dirty="0">
                <a:solidFill>
                  <a:srgbClr val="0033CC"/>
                </a:solidFill>
                <a:latin typeface="Calibri" panose="020F0502020204030204" pitchFamily="34" charset="0"/>
                <a:ea typeface="+mj-ea"/>
                <a:cs typeface="Calibri" panose="020F0502020204030204" pitchFamily="34" charset="0"/>
              </a:rPr>
              <a:t>Les interviews </a:t>
            </a:r>
            <a:r>
              <a:rPr lang="fr-FR" sz="3600" dirty="0" smtClean="0">
                <a:solidFill>
                  <a:srgbClr val="0033CC"/>
                </a:solidFill>
                <a:latin typeface="Calibri" panose="020F0502020204030204" pitchFamily="34" charset="0"/>
                <a:ea typeface="+mj-ea"/>
                <a:cs typeface="Calibri" panose="020F0502020204030204" pitchFamily="34" charset="0"/>
              </a:rPr>
              <a:t> ‘post’– </a:t>
            </a:r>
            <a:r>
              <a:rPr lang="fr-FR" sz="3600" dirty="0" smtClean="0">
                <a:solidFill>
                  <a:srgbClr val="0033CC"/>
                </a:solidFill>
                <a:latin typeface="Calibri" panose="020F0502020204030204" pitchFamily="34" charset="0"/>
                <a:ea typeface="+mj-ea"/>
                <a:cs typeface="Calibri" panose="020F0502020204030204" pitchFamily="34" charset="0"/>
              </a:rPr>
              <a:t>19 patients </a:t>
            </a:r>
            <a:r>
              <a:rPr lang="fr-FR" sz="3600" dirty="0">
                <a:solidFill>
                  <a:srgbClr val="0033CC"/>
                </a:solidFill>
                <a:latin typeface="Calibri" panose="020F0502020204030204" pitchFamily="34" charset="0"/>
                <a:ea typeface="+mj-ea"/>
                <a:cs typeface="Calibri" panose="020F0502020204030204" pitchFamily="34" charset="0"/>
              </a:rPr>
              <a:t>participants</a:t>
            </a:r>
          </a:p>
        </p:txBody>
      </p:sp>
    </p:spTree>
    <p:extLst>
      <p:ext uri="{BB962C8B-B14F-4D97-AF65-F5344CB8AC3E}">
        <p14:creationId xmlns:p14="http://schemas.microsoft.com/office/powerpoint/2010/main" val="180544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24</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a:extLst>
              <a:ext uri="{FF2B5EF4-FFF2-40B4-BE49-F238E27FC236}">
                <a16:creationId xmlns:a16="http://schemas.microsoft.com/office/drawing/2014/main" xmlns="" id="{242B6F18-1F63-C548-8673-FE875795F259}"/>
              </a:ext>
            </a:extLst>
          </p:cNvPr>
          <p:cNvSpPr txBox="1">
            <a:spLocks/>
          </p:cNvSpPr>
          <p:nvPr/>
        </p:nvSpPr>
        <p:spPr>
          <a:xfrm>
            <a:off x="395536" y="1340768"/>
            <a:ext cx="8352928" cy="518457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600" dirty="0">
                <a:solidFill>
                  <a:srgbClr val="0033CC"/>
                </a:solidFill>
                <a:latin typeface="Calibri" panose="020F0502020204030204" pitchFamily="34" charset="0"/>
                <a:cs typeface="Calibri" panose="020F0502020204030204" pitchFamily="34" charset="0"/>
              </a:rPr>
              <a:t>Questionnaire d’évaluation de l’utilisabilité </a:t>
            </a:r>
          </a:p>
          <a:p>
            <a:pPr marL="571500" indent="-571500" algn="l">
              <a:buFont typeface="Arial" panose="020B0604020202020204" pitchFamily="34" charset="0"/>
              <a:buChar char="•"/>
            </a:pPr>
            <a:endParaRPr lang="fr-FR" sz="2300" dirty="0">
              <a:solidFill>
                <a:srgbClr val="002060"/>
              </a:solidFill>
              <a:latin typeface="+mn-lt"/>
            </a:endParaRPr>
          </a:p>
          <a:p>
            <a:pPr marL="571500" indent="-571500" algn="l">
              <a:buFont typeface="Arial" panose="020B0604020202020204" pitchFamily="34" charset="0"/>
              <a:buChar char="•"/>
            </a:pPr>
            <a:r>
              <a:rPr lang="fr-FR" sz="2400" dirty="0">
                <a:solidFill>
                  <a:srgbClr val="002060"/>
                </a:solidFill>
                <a:latin typeface="Calibri" panose="020F0502020204030204" pitchFamily="34" charset="0"/>
                <a:cs typeface="Calibri" panose="020F0502020204030204" pitchFamily="34" charset="0"/>
              </a:rPr>
              <a:t>Facile d’utilisation, </a:t>
            </a:r>
            <a:r>
              <a:rPr lang="fr-FR" sz="2400" dirty="0" smtClean="0">
                <a:solidFill>
                  <a:srgbClr val="002060"/>
                </a:solidFill>
                <a:latin typeface="Calibri" panose="020F0502020204030204" pitchFamily="34" charset="0"/>
                <a:cs typeface="Calibri" panose="020F0502020204030204" pitchFamily="34" charset="0"/>
              </a:rPr>
              <a:t>cependant les patients pointent </a:t>
            </a:r>
            <a:r>
              <a:rPr lang="fr-FR" sz="2400" dirty="0">
                <a:solidFill>
                  <a:srgbClr val="002060"/>
                </a:solidFill>
                <a:latin typeface="Calibri" panose="020F0502020204030204" pitchFamily="34" charset="0"/>
                <a:cs typeface="Calibri" panose="020F0502020204030204" pitchFamily="34" charset="0"/>
              </a:rPr>
              <a:t>« un manque de fiabilité des mesures » selon-eux parce qu’il y a une différence affichée entre leur appareils personnels comme le pèse-personne par exemple</a:t>
            </a:r>
            <a:r>
              <a:rPr lang="fr-FR" sz="2400" dirty="0" smtClean="0">
                <a:solidFill>
                  <a:srgbClr val="002060"/>
                </a:solidFill>
                <a:latin typeface="Calibri" panose="020F0502020204030204" pitchFamily="34" charset="0"/>
                <a:cs typeface="Calibri" panose="020F0502020204030204" pitchFamily="34" charset="0"/>
              </a:rPr>
              <a:t>.</a:t>
            </a:r>
          </a:p>
          <a:p>
            <a:pPr marL="571500" indent="-571500" algn="l">
              <a:buFont typeface="Arial" panose="020B0604020202020204" pitchFamily="34" charset="0"/>
              <a:buChar char="•"/>
            </a:pPr>
            <a:endParaRPr lang="fr-FR" sz="2400" dirty="0">
              <a:solidFill>
                <a:srgbClr val="002060"/>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fr-FR" sz="2400" dirty="0" smtClean="0">
                <a:solidFill>
                  <a:srgbClr val="002060"/>
                </a:solidFill>
                <a:latin typeface="Calibri" panose="020F0502020204030204" pitchFamily="34" charset="0"/>
                <a:cs typeface="Calibri" panose="020F0502020204030204" pitchFamily="34" charset="0"/>
              </a:rPr>
              <a:t>Immédiateté </a:t>
            </a:r>
            <a:r>
              <a:rPr lang="fr-FR" sz="2400" dirty="0">
                <a:solidFill>
                  <a:srgbClr val="002060"/>
                </a:solidFill>
                <a:latin typeface="Calibri" panose="020F0502020204030204" pitchFamily="34" charset="0"/>
                <a:cs typeface="Calibri" panose="020F0502020204030204" pitchFamily="34" charset="0"/>
              </a:rPr>
              <a:t>des informations, et mise à disposition des informations pour </a:t>
            </a:r>
            <a:r>
              <a:rPr lang="fr-FR" sz="2400" dirty="0" smtClean="0">
                <a:solidFill>
                  <a:srgbClr val="002060"/>
                </a:solidFill>
                <a:latin typeface="Calibri" panose="020F0502020204030204" pitchFamily="34" charset="0"/>
                <a:cs typeface="Calibri" panose="020F0502020204030204" pitchFamily="34" charset="0"/>
              </a:rPr>
              <a:t>soi</a:t>
            </a:r>
          </a:p>
          <a:p>
            <a:pPr marL="571500" indent="-571500" algn="l">
              <a:buFont typeface="Arial" panose="020B0604020202020204" pitchFamily="34" charset="0"/>
              <a:buChar char="•"/>
            </a:pPr>
            <a:endParaRPr lang="fr-FR" sz="2400" dirty="0">
              <a:solidFill>
                <a:srgbClr val="002060"/>
              </a:solidFill>
              <a:latin typeface="Calibri" panose="020F0502020204030204" pitchFamily="34" charset="0"/>
              <a:cs typeface="Calibri" panose="020F0502020204030204" pitchFamily="34" charset="0"/>
            </a:endParaRPr>
          </a:p>
          <a:p>
            <a:pPr marL="571500" indent="-571500" algn="l">
              <a:buFont typeface="Arial" panose="020B0604020202020204" pitchFamily="34" charset="0"/>
              <a:buChar char="•"/>
            </a:pPr>
            <a:r>
              <a:rPr lang="fr-FR" sz="2400" dirty="0" smtClean="0">
                <a:solidFill>
                  <a:srgbClr val="002060"/>
                </a:solidFill>
                <a:latin typeface="Calibri" panose="020F0502020204030204" pitchFamily="34" charset="0"/>
                <a:cs typeface="Calibri" panose="020F0502020204030204" pitchFamily="34" charset="0"/>
              </a:rPr>
              <a:t>Ils </a:t>
            </a:r>
            <a:r>
              <a:rPr lang="fr-FR" sz="2400" dirty="0">
                <a:solidFill>
                  <a:srgbClr val="002060"/>
                </a:solidFill>
                <a:latin typeface="Calibri" panose="020F0502020204030204" pitchFamily="34" charset="0"/>
                <a:cs typeface="Calibri" panose="020F0502020204030204" pitchFamily="34" charset="0"/>
              </a:rPr>
              <a:t>se mettent à distance par rapport à la technologie, par exemple ils questionnent la fiabilité des appareils</a:t>
            </a:r>
          </a:p>
          <a:p>
            <a:pPr marL="571500" indent="-571500" algn="l">
              <a:buFont typeface="Arial" panose="020B0604020202020204" pitchFamily="34" charset="0"/>
              <a:buChar char="•"/>
            </a:pPr>
            <a:endParaRPr lang="fr-FR" sz="4000" dirty="0">
              <a:solidFill>
                <a:srgbClr val="002060"/>
              </a:solidFill>
              <a:latin typeface="+mn-lt"/>
            </a:endParaRPr>
          </a:p>
          <a:p>
            <a:pPr marL="571500" indent="-571500" algn="l">
              <a:buFont typeface="Arial" panose="020B0604020202020204" pitchFamily="34" charset="0"/>
              <a:buChar char="•"/>
            </a:pPr>
            <a:endParaRPr lang="fr-FR" sz="4000" dirty="0">
              <a:solidFill>
                <a:srgbClr val="002060"/>
              </a:solidFill>
              <a:latin typeface="+mn-lt"/>
            </a:endParaRPr>
          </a:p>
        </p:txBody>
      </p:sp>
      <p:sp>
        <p:nvSpPr>
          <p:cNvPr id="8" name="Rectangle 7"/>
          <p:cNvSpPr/>
          <p:nvPr/>
        </p:nvSpPr>
        <p:spPr>
          <a:xfrm>
            <a:off x="28245" y="0"/>
            <a:ext cx="6055923" cy="1200329"/>
          </a:xfrm>
          <a:prstGeom prst="rect">
            <a:avLst/>
          </a:prstGeom>
        </p:spPr>
        <p:txBody>
          <a:bodyPr wrap="square">
            <a:spAutoFit/>
          </a:bodyPr>
          <a:lstStyle/>
          <a:p>
            <a:r>
              <a:rPr lang="fr-FR" sz="3600" dirty="0">
                <a:solidFill>
                  <a:srgbClr val="0033CC"/>
                </a:solidFill>
                <a:latin typeface="Calibri" panose="020F0502020204030204" pitchFamily="34" charset="0"/>
                <a:ea typeface="+mj-ea"/>
                <a:cs typeface="Calibri" panose="020F0502020204030204" pitchFamily="34" charset="0"/>
              </a:rPr>
              <a:t>Les </a:t>
            </a:r>
            <a:r>
              <a:rPr lang="fr-FR" sz="3600" dirty="0" smtClean="0">
                <a:solidFill>
                  <a:srgbClr val="0033CC"/>
                </a:solidFill>
                <a:latin typeface="Calibri" panose="020F0502020204030204" pitchFamily="34" charset="0"/>
                <a:ea typeface="+mj-ea"/>
                <a:cs typeface="Calibri" panose="020F0502020204030204" pitchFamily="34" charset="0"/>
              </a:rPr>
              <a:t>interviews ‘post’ </a:t>
            </a:r>
            <a:r>
              <a:rPr lang="fr-FR" sz="3600" dirty="0">
                <a:solidFill>
                  <a:srgbClr val="0033CC"/>
                </a:solidFill>
                <a:latin typeface="Calibri" panose="020F0502020204030204" pitchFamily="34" charset="0"/>
                <a:ea typeface="+mj-ea"/>
                <a:cs typeface="Calibri" panose="020F0502020204030204" pitchFamily="34" charset="0"/>
              </a:rPr>
              <a:t>– </a:t>
            </a:r>
            <a:r>
              <a:rPr lang="fr-FR" sz="3600" dirty="0" smtClean="0">
                <a:solidFill>
                  <a:srgbClr val="0033CC"/>
                </a:solidFill>
                <a:latin typeface="Calibri" panose="020F0502020204030204" pitchFamily="34" charset="0"/>
                <a:ea typeface="+mj-ea"/>
                <a:cs typeface="Calibri" panose="020F0502020204030204" pitchFamily="34" charset="0"/>
              </a:rPr>
              <a:t>19 patients </a:t>
            </a:r>
            <a:r>
              <a:rPr lang="fr-FR" sz="3600" dirty="0">
                <a:solidFill>
                  <a:srgbClr val="0033CC"/>
                </a:solidFill>
                <a:latin typeface="Calibri" panose="020F0502020204030204" pitchFamily="34" charset="0"/>
                <a:ea typeface="+mj-ea"/>
                <a:cs typeface="Calibri" panose="020F0502020204030204" pitchFamily="34" charset="0"/>
              </a:rPr>
              <a:t>participants</a:t>
            </a:r>
          </a:p>
        </p:txBody>
      </p:sp>
    </p:spTree>
    <p:extLst>
      <p:ext uri="{BB962C8B-B14F-4D97-AF65-F5344CB8AC3E}">
        <p14:creationId xmlns:p14="http://schemas.microsoft.com/office/powerpoint/2010/main" val="1309902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25</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a:extLst>
              <a:ext uri="{FF2B5EF4-FFF2-40B4-BE49-F238E27FC236}">
                <a16:creationId xmlns:a16="http://schemas.microsoft.com/office/drawing/2014/main" xmlns="" id="{242B6F18-1F63-C548-8673-FE875795F259}"/>
              </a:ext>
            </a:extLst>
          </p:cNvPr>
          <p:cNvSpPr txBox="1">
            <a:spLocks/>
          </p:cNvSpPr>
          <p:nvPr/>
        </p:nvSpPr>
        <p:spPr>
          <a:xfrm>
            <a:off x="33609" y="1835900"/>
            <a:ext cx="9002887" cy="3959108"/>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3600" dirty="0">
                <a:solidFill>
                  <a:srgbClr val="0033CC"/>
                </a:solidFill>
                <a:latin typeface="Calibri" panose="020F0502020204030204" pitchFamily="34" charset="0"/>
                <a:cs typeface="Calibri" panose="020F0502020204030204" pitchFamily="34" charset="0"/>
              </a:rPr>
              <a:t>Questionnaire d’évaluation de l’utilisabilité </a:t>
            </a:r>
          </a:p>
          <a:p>
            <a:pPr marL="571500" indent="-571500" algn="l">
              <a:buFont typeface="Arial" panose="020B0604020202020204" pitchFamily="34" charset="0"/>
              <a:buChar char="•"/>
            </a:pPr>
            <a:endParaRPr lang="fr-FR" sz="2300" dirty="0">
              <a:solidFill>
                <a:srgbClr val="002060"/>
              </a:solidFill>
              <a:latin typeface="Calibri" panose="020F0502020204030204"/>
            </a:endParaRPr>
          </a:p>
          <a:p>
            <a:pPr marL="571500" indent="-571500" algn="l">
              <a:buFont typeface="Arial" panose="020B0604020202020204" pitchFamily="34" charset="0"/>
              <a:buChar char="•"/>
            </a:pPr>
            <a:r>
              <a:rPr lang="fr-FR" sz="2600" dirty="0" smtClean="0">
                <a:solidFill>
                  <a:srgbClr val="002060"/>
                </a:solidFill>
                <a:latin typeface="Calibri" panose="020F0502020204030204"/>
              </a:rPr>
              <a:t>Ce </a:t>
            </a:r>
            <a:r>
              <a:rPr lang="fr-FR" sz="2600" dirty="0">
                <a:solidFill>
                  <a:srgbClr val="002060"/>
                </a:solidFill>
                <a:latin typeface="Calibri" panose="020F0502020204030204"/>
              </a:rPr>
              <a:t>sont les visualisations de bons paramètres physiologiques qui sont la source pour rassurer les </a:t>
            </a:r>
            <a:r>
              <a:rPr lang="fr-FR" sz="2600" dirty="0" smtClean="0">
                <a:solidFill>
                  <a:srgbClr val="002060"/>
                </a:solidFill>
                <a:latin typeface="Calibri" panose="020F0502020204030204"/>
              </a:rPr>
              <a:t>patients</a:t>
            </a:r>
          </a:p>
          <a:p>
            <a:pPr marL="571500" indent="-571500" algn="l">
              <a:buFont typeface="Arial" panose="020B0604020202020204" pitchFamily="34" charset="0"/>
              <a:buChar char="•"/>
            </a:pPr>
            <a:endParaRPr lang="fr-FR" sz="2600" dirty="0">
              <a:solidFill>
                <a:srgbClr val="002060"/>
              </a:solidFill>
              <a:latin typeface="Calibri" panose="020F0502020204030204"/>
            </a:endParaRPr>
          </a:p>
          <a:p>
            <a:pPr marL="571500" indent="-571500" algn="l">
              <a:buFont typeface="Arial" panose="020B0604020202020204" pitchFamily="34" charset="0"/>
              <a:buChar char="•"/>
            </a:pPr>
            <a:r>
              <a:rPr lang="fr-FR" sz="2600" dirty="0" smtClean="0">
                <a:solidFill>
                  <a:srgbClr val="002060"/>
                </a:solidFill>
                <a:latin typeface="Calibri" panose="020F0502020204030204"/>
              </a:rPr>
              <a:t>Les </a:t>
            </a:r>
            <a:r>
              <a:rPr lang="fr-FR" sz="2600" dirty="0">
                <a:solidFill>
                  <a:srgbClr val="002060"/>
                </a:solidFill>
                <a:latin typeface="Calibri" panose="020F0502020204030204"/>
              </a:rPr>
              <a:t>personnes se sentent rassurées au niveau du suivi et des formes d’évolution de la </a:t>
            </a:r>
            <a:r>
              <a:rPr lang="fr-FR" sz="2600" dirty="0" smtClean="0">
                <a:solidFill>
                  <a:srgbClr val="002060"/>
                </a:solidFill>
                <a:latin typeface="Calibri" panose="020F0502020204030204"/>
              </a:rPr>
              <a:t>maladie</a:t>
            </a:r>
          </a:p>
          <a:p>
            <a:pPr marL="571500" indent="-571500" algn="l">
              <a:buFont typeface="Arial" panose="020B0604020202020204" pitchFamily="34" charset="0"/>
              <a:buChar char="•"/>
            </a:pPr>
            <a:endParaRPr lang="fr-FR" sz="2600" dirty="0">
              <a:solidFill>
                <a:srgbClr val="002060"/>
              </a:solidFill>
              <a:latin typeface="Calibri" panose="020F0502020204030204"/>
            </a:endParaRPr>
          </a:p>
          <a:p>
            <a:pPr marL="571500" indent="-571500" algn="l">
              <a:buFont typeface="Arial" panose="020B0604020202020204" pitchFamily="34" charset="0"/>
              <a:buChar char="•"/>
            </a:pPr>
            <a:r>
              <a:rPr lang="fr-FR" sz="2600" dirty="0" smtClean="0">
                <a:solidFill>
                  <a:srgbClr val="002060"/>
                </a:solidFill>
                <a:latin typeface="Calibri" panose="020F0502020204030204"/>
              </a:rPr>
              <a:t>Les </a:t>
            </a:r>
            <a:r>
              <a:rPr lang="fr-FR" sz="2600" dirty="0">
                <a:solidFill>
                  <a:srgbClr val="002060"/>
                </a:solidFill>
                <a:latin typeface="Calibri" panose="020F0502020204030204"/>
              </a:rPr>
              <a:t>patients trouvent une source de motivation pour poursuivre leurs efforts d’hygiène de vie et de consultation du </a:t>
            </a:r>
            <a:r>
              <a:rPr lang="fr-FR" sz="2600" dirty="0" smtClean="0">
                <a:solidFill>
                  <a:srgbClr val="002060"/>
                </a:solidFill>
                <a:latin typeface="Calibri" panose="020F0502020204030204"/>
              </a:rPr>
              <a:t>médecin</a:t>
            </a:r>
          </a:p>
          <a:p>
            <a:pPr marL="571500" indent="-571500" algn="l">
              <a:buFont typeface="Arial" panose="020B0604020202020204" pitchFamily="34" charset="0"/>
              <a:buChar char="•"/>
            </a:pPr>
            <a:endParaRPr lang="fr-FR" sz="2600" dirty="0">
              <a:solidFill>
                <a:srgbClr val="002060"/>
              </a:solidFill>
              <a:latin typeface="Calibri" panose="020F0502020204030204"/>
            </a:endParaRPr>
          </a:p>
          <a:p>
            <a:pPr marL="571500" indent="-571500" algn="l">
              <a:buFont typeface="Arial" panose="020B0604020202020204" pitchFamily="34" charset="0"/>
              <a:buChar char="•"/>
            </a:pPr>
            <a:r>
              <a:rPr lang="fr-FR" sz="2600" dirty="0">
                <a:solidFill>
                  <a:srgbClr val="002060"/>
                </a:solidFill>
                <a:latin typeface="Calibri" panose="020F0502020204030204"/>
              </a:rPr>
              <a:t>Gain de temps avec les instructions la durée nécessaire est de 5 minutes</a:t>
            </a:r>
          </a:p>
          <a:p>
            <a:pPr marL="571500" indent="-571500" algn="l">
              <a:buFont typeface="Arial" panose="020B0604020202020204" pitchFamily="34" charset="0"/>
              <a:buChar char="•"/>
            </a:pPr>
            <a:endParaRPr lang="fr-FR" sz="2800" dirty="0">
              <a:solidFill>
                <a:srgbClr val="002060"/>
              </a:solidFill>
              <a:latin typeface="Calibri" panose="020F0502020204030204"/>
            </a:endParaRPr>
          </a:p>
          <a:p>
            <a:pPr marL="571500" indent="-571500" algn="l">
              <a:buFont typeface="Arial" panose="020B0604020202020204" pitchFamily="34" charset="0"/>
              <a:buChar char="•"/>
            </a:pPr>
            <a:endParaRPr lang="fr-FR" sz="2800" dirty="0">
              <a:solidFill>
                <a:srgbClr val="002060"/>
              </a:solidFill>
              <a:latin typeface="Calibri" panose="020F0502020204030204"/>
            </a:endParaRPr>
          </a:p>
          <a:p>
            <a:pPr marL="571500" indent="-571500" algn="l">
              <a:buFont typeface="Arial" panose="020B0604020202020204" pitchFamily="34" charset="0"/>
              <a:buChar char="•"/>
            </a:pPr>
            <a:endParaRPr lang="fr-FR" sz="4000" dirty="0">
              <a:solidFill>
                <a:srgbClr val="002060"/>
              </a:solidFill>
              <a:latin typeface="Calibri" panose="020F0502020204030204"/>
            </a:endParaRPr>
          </a:p>
          <a:p>
            <a:pPr marL="571500" indent="-571500" algn="l">
              <a:buFont typeface="Arial" panose="020B0604020202020204" pitchFamily="34" charset="0"/>
              <a:buChar char="•"/>
            </a:pPr>
            <a:endParaRPr lang="fr-FR" sz="4000" dirty="0">
              <a:solidFill>
                <a:srgbClr val="002060"/>
              </a:solidFill>
              <a:latin typeface="Calibri" panose="020F0502020204030204"/>
            </a:endParaRPr>
          </a:p>
        </p:txBody>
      </p:sp>
      <p:sp>
        <p:nvSpPr>
          <p:cNvPr id="8" name="Rectangle 7"/>
          <p:cNvSpPr/>
          <p:nvPr/>
        </p:nvSpPr>
        <p:spPr>
          <a:xfrm>
            <a:off x="28245" y="0"/>
            <a:ext cx="6055923" cy="1200329"/>
          </a:xfrm>
          <a:prstGeom prst="rect">
            <a:avLst/>
          </a:prstGeom>
        </p:spPr>
        <p:txBody>
          <a:bodyPr wrap="square">
            <a:spAutoFit/>
          </a:bodyPr>
          <a:lstStyle/>
          <a:p>
            <a:r>
              <a:rPr lang="fr-FR" sz="3600" dirty="0">
                <a:solidFill>
                  <a:srgbClr val="0033CC"/>
                </a:solidFill>
                <a:latin typeface="Calibri" panose="020F0502020204030204" pitchFamily="34" charset="0"/>
                <a:ea typeface="+mj-ea"/>
                <a:cs typeface="Calibri" panose="020F0502020204030204" pitchFamily="34" charset="0"/>
              </a:rPr>
              <a:t>Les interviews </a:t>
            </a:r>
            <a:r>
              <a:rPr lang="fr-FR" sz="3600" dirty="0" smtClean="0">
                <a:solidFill>
                  <a:srgbClr val="0033CC"/>
                </a:solidFill>
                <a:latin typeface="Calibri" panose="020F0502020204030204" pitchFamily="34" charset="0"/>
                <a:ea typeface="+mj-ea"/>
                <a:cs typeface="Calibri" panose="020F0502020204030204" pitchFamily="34" charset="0"/>
              </a:rPr>
              <a:t>‘post’– </a:t>
            </a:r>
            <a:r>
              <a:rPr lang="fr-FR" sz="3600" dirty="0" smtClean="0">
                <a:solidFill>
                  <a:srgbClr val="0033CC"/>
                </a:solidFill>
                <a:latin typeface="Calibri" panose="020F0502020204030204" pitchFamily="34" charset="0"/>
                <a:ea typeface="+mj-ea"/>
                <a:cs typeface="Calibri" panose="020F0502020204030204" pitchFamily="34" charset="0"/>
              </a:rPr>
              <a:t>19 patients </a:t>
            </a:r>
            <a:r>
              <a:rPr lang="fr-FR" sz="3600" dirty="0">
                <a:solidFill>
                  <a:srgbClr val="0033CC"/>
                </a:solidFill>
                <a:latin typeface="Calibri" panose="020F0502020204030204" pitchFamily="34" charset="0"/>
                <a:ea typeface="+mj-ea"/>
                <a:cs typeface="Calibri" panose="020F0502020204030204" pitchFamily="34" charset="0"/>
              </a:rPr>
              <a:t>participants</a:t>
            </a:r>
          </a:p>
        </p:txBody>
      </p:sp>
    </p:spTree>
    <p:extLst>
      <p:ext uri="{BB962C8B-B14F-4D97-AF65-F5344CB8AC3E}">
        <p14:creationId xmlns:p14="http://schemas.microsoft.com/office/powerpoint/2010/main" val="20400135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26</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8" name="Titre 1">
            <a:extLst>
              <a:ext uri="{FF2B5EF4-FFF2-40B4-BE49-F238E27FC236}">
                <a16:creationId xmlns:a16="http://schemas.microsoft.com/office/drawing/2014/main" xmlns="" id="{242B6F18-1F63-C548-8673-FE875795F259}"/>
              </a:ext>
            </a:extLst>
          </p:cNvPr>
          <p:cNvSpPr txBox="1">
            <a:spLocks/>
          </p:cNvSpPr>
          <p:nvPr/>
        </p:nvSpPr>
        <p:spPr>
          <a:xfrm>
            <a:off x="0" y="1412776"/>
            <a:ext cx="9144000" cy="4617436"/>
          </a:xfrm>
          <a:prstGeom prst="rect">
            <a:avLst/>
          </a:prstGeom>
        </p:spPr>
        <p:txBody>
          <a:bodyPr vert="horz" lIns="91440" tIns="45720" rIns="91440" bIns="45720" rtlCol="0"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300" dirty="0">
                <a:solidFill>
                  <a:srgbClr val="0033CC"/>
                </a:solidFill>
                <a:latin typeface="Calibri" panose="020F0502020204030204" pitchFamily="34" charset="0"/>
                <a:cs typeface="Calibri" panose="020F0502020204030204" pitchFamily="34" charset="0"/>
              </a:rPr>
              <a:t>Quelques points récoltés</a:t>
            </a:r>
          </a:p>
          <a:p>
            <a:pPr algn="l"/>
            <a:endParaRPr lang="fr-FR" sz="3600" b="1" dirty="0">
              <a:solidFill>
                <a:srgbClr val="7030A0"/>
              </a:solidFill>
              <a:latin typeface="Calibri" panose="020F0502020204030204"/>
            </a:endParaRPr>
          </a:p>
          <a:p>
            <a:pPr marL="571500" indent="-571500" algn="l">
              <a:buFont typeface="Arial" panose="020B0604020202020204" pitchFamily="34" charset="0"/>
              <a:buChar char="•"/>
            </a:pPr>
            <a:r>
              <a:rPr lang="fr-FR" sz="2600" dirty="0" smtClean="0">
                <a:solidFill>
                  <a:srgbClr val="002060"/>
                </a:solidFill>
                <a:latin typeface="Calibri" panose="020F0502020204030204"/>
              </a:rPr>
              <a:t>Rapidité d'exécution</a:t>
            </a:r>
          </a:p>
          <a:p>
            <a:pPr marL="571500" indent="-571500" algn="l">
              <a:buFont typeface="Arial" panose="020B0604020202020204" pitchFamily="34" charset="0"/>
              <a:buChar char="•"/>
            </a:pPr>
            <a:endParaRPr lang="fr-FR" sz="2600" dirty="0">
              <a:solidFill>
                <a:srgbClr val="002060"/>
              </a:solidFill>
              <a:latin typeface="Calibri" panose="020F0502020204030204"/>
            </a:endParaRPr>
          </a:p>
          <a:p>
            <a:pPr marL="571500" indent="-571500" algn="l">
              <a:buFont typeface="Arial" panose="020B0604020202020204" pitchFamily="34" charset="0"/>
              <a:buChar char="•"/>
            </a:pPr>
            <a:r>
              <a:rPr lang="fr-FR" sz="2600" dirty="0" smtClean="0">
                <a:solidFill>
                  <a:srgbClr val="002060"/>
                </a:solidFill>
                <a:latin typeface="Calibri" panose="020F0502020204030204"/>
              </a:rPr>
              <a:t>Possibilité </a:t>
            </a:r>
            <a:r>
              <a:rPr lang="fr-FR" sz="2600" dirty="0">
                <a:solidFill>
                  <a:srgbClr val="002060"/>
                </a:solidFill>
                <a:latin typeface="Calibri" panose="020F0502020204030204"/>
              </a:rPr>
              <a:t>d’encoder le traitement et faire des rappels pour </a:t>
            </a:r>
            <a:r>
              <a:rPr lang="fr-FR" sz="2600" dirty="0" smtClean="0">
                <a:solidFill>
                  <a:srgbClr val="002060"/>
                </a:solidFill>
                <a:latin typeface="Calibri" panose="020F0502020204030204"/>
              </a:rPr>
              <a:t>les </a:t>
            </a:r>
            <a:r>
              <a:rPr lang="fr-FR" sz="2600" dirty="0">
                <a:solidFill>
                  <a:srgbClr val="002060"/>
                </a:solidFill>
                <a:latin typeface="Calibri" panose="020F0502020204030204"/>
              </a:rPr>
              <a:t>prendre ou encoder les rendez-vous médicaux mais n'a pas pu </a:t>
            </a:r>
            <a:r>
              <a:rPr lang="fr-FR" sz="2600" dirty="0" smtClean="0">
                <a:solidFill>
                  <a:srgbClr val="002060"/>
                </a:solidFill>
                <a:latin typeface="Calibri" panose="020F0502020204030204"/>
              </a:rPr>
              <a:t>être actionné car </a:t>
            </a:r>
            <a:r>
              <a:rPr lang="fr-FR" sz="2600" dirty="0">
                <a:solidFill>
                  <a:srgbClr val="002060"/>
                </a:solidFill>
                <a:latin typeface="Calibri" panose="020F0502020204030204"/>
              </a:rPr>
              <a:t>le matériel n'était que </a:t>
            </a:r>
            <a:r>
              <a:rPr lang="fr-FR" sz="2600" dirty="0" smtClean="0">
                <a:solidFill>
                  <a:srgbClr val="002060"/>
                </a:solidFill>
                <a:latin typeface="Calibri" panose="020F0502020204030204"/>
              </a:rPr>
              <a:t>provisoire</a:t>
            </a:r>
          </a:p>
          <a:p>
            <a:pPr marL="571500" indent="-571500" algn="l">
              <a:buFont typeface="Arial" panose="020B0604020202020204" pitchFamily="34" charset="0"/>
              <a:buChar char="•"/>
            </a:pPr>
            <a:endParaRPr lang="fr-FR" sz="2600" dirty="0">
              <a:solidFill>
                <a:srgbClr val="002060"/>
              </a:solidFill>
              <a:latin typeface="Calibri" panose="020F0502020204030204"/>
            </a:endParaRPr>
          </a:p>
          <a:p>
            <a:pPr marL="571500" indent="-571500" algn="l">
              <a:buFont typeface="Arial" panose="020B0604020202020204" pitchFamily="34" charset="0"/>
              <a:buChar char="•"/>
            </a:pPr>
            <a:r>
              <a:rPr lang="fr-FR" sz="2600" dirty="0" smtClean="0">
                <a:solidFill>
                  <a:srgbClr val="002060"/>
                </a:solidFill>
                <a:latin typeface="Calibri" panose="020F0502020204030204"/>
              </a:rPr>
              <a:t>Contribue à se </a:t>
            </a:r>
            <a:r>
              <a:rPr lang="fr-FR" sz="2600" dirty="0">
                <a:solidFill>
                  <a:srgbClr val="002060"/>
                </a:solidFill>
                <a:latin typeface="Calibri" panose="020F0502020204030204"/>
              </a:rPr>
              <a:t>sentir plus en </a:t>
            </a:r>
            <a:r>
              <a:rPr lang="fr-FR" sz="2600" dirty="0" smtClean="0">
                <a:solidFill>
                  <a:srgbClr val="002060"/>
                </a:solidFill>
                <a:latin typeface="Calibri" panose="020F0502020204030204"/>
              </a:rPr>
              <a:t>sécurité, le patient a </a:t>
            </a:r>
            <a:r>
              <a:rPr lang="fr-FR" sz="2600" dirty="0">
                <a:solidFill>
                  <a:srgbClr val="002060"/>
                </a:solidFill>
                <a:latin typeface="Calibri" panose="020F0502020204030204"/>
              </a:rPr>
              <a:t>accès aux </a:t>
            </a:r>
            <a:r>
              <a:rPr lang="fr-FR" sz="2600" dirty="0" smtClean="0">
                <a:solidFill>
                  <a:srgbClr val="002060"/>
                </a:solidFill>
                <a:latin typeface="Calibri" panose="020F0502020204030204"/>
              </a:rPr>
              <a:t>graphiques et peut </a:t>
            </a:r>
            <a:r>
              <a:rPr lang="fr-FR" sz="2600" dirty="0">
                <a:solidFill>
                  <a:srgbClr val="002060"/>
                </a:solidFill>
                <a:latin typeface="Calibri" panose="020F0502020204030204"/>
              </a:rPr>
              <a:t>appeler quand </a:t>
            </a:r>
            <a:r>
              <a:rPr lang="fr-FR" sz="2600" dirty="0" smtClean="0">
                <a:solidFill>
                  <a:srgbClr val="002060"/>
                </a:solidFill>
                <a:latin typeface="Calibri" panose="020F0502020204030204"/>
              </a:rPr>
              <a:t>il </a:t>
            </a:r>
            <a:r>
              <a:rPr lang="fr-FR" sz="2600" dirty="0">
                <a:solidFill>
                  <a:srgbClr val="002060"/>
                </a:solidFill>
                <a:latin typeface="Calibri" panose="020F0502020204030204"/>
              </a:rPr>
              <a:t>veut en cas de </a:t>
            </a:r>
            <a:r>
              <a:rPr lang="fr-FR" sz="2600" dirty="0" smtClean="0">
                <a:solidFill>
                  <a:srgbClr val="002060"/>
                </a:solidFill>
                <a:latin typeface="Calibri" panose="020F0502020204030204"/>
              </a:rPr>
              <a:t>soucis</a:t>
            </a:r>
          </a:p>
          <a:p>
            <a:pPr marL="571500" indent="-571500" algn="l">
              <a:buFont typeface="Arial" panose="020B0604020202020204" pitchFamily="34" charset="0"/>
              <a:buChar char="•"/>
            </a:pPr>
            <a:endParaRPr lang="fr-FR" sz="2600" dirty="0">
              <a:solidFill>
                <a:srgbClr val="002060"/>
              </a:solidFill>
              <a:latin typeface="Calibri" panose="020F0502020204030204"/>
            </a:endParaRPr>
          </a:p>
          <a:p>
            <a:pPr marL="571500" indent="-571500" algn="l">
              <a:buFont typeface="Arial" panose="020B0604020202020204" pitchFamily="34" charset="0"/>
              <a:buChar char="•"/>
            </a:pPr>
            <a:r>
              <a:rPr lang="fr-FR" sz="2600" dirty="0">
                <a:solidFill>
                  <a:srgbClr val="002060"/>
                </a:solidFill>
                <a:latin typeface="Calibri" panose="020F0502020204030204"/>
              </a:rPr>
              <a:t>Anxiété atténuée pour certains patients</a:t>
            </a:r>
          </a:p>
          <a:p>
            <a:pPr marL="571500" indent="-571500" algn="l">
              <a:buFont typeface="Arial" panose="020B0604020202020204" pitchFamily="34" charset="0"/>
              <a:buChar char="•"/>
            </a:pPr>
            <a:endParaRPr lang="fr-FR" sz="4000" dirty="0">
              <a:solidFill>
                <a:srgbClr val="002060"/>
              </a:solidFill>
              <a:latin typeface="Calibri" panose="020F0502020204030204"/>
            </a:endParaRPr>
          </a:p>
          <a:p>
            <a:pPr marL="571500" indent="-571500" algn="l">
              <a:buFont typeface="Arial" panose="020B0604020202020204" pitchFamily="34" charset="0"/>
              <a:buChar char="•"/>
            </a:pPr>
            <a:endParaRPr lang="fr-FR" sz="4000" dirty="0">
              <a:solidFill>
                <a:srgbClr val="002060"/>
              </a:solidFill>
              <a:latin typeface="Calibri" panose="020F0502020204030204"/>
            </a:endParaRPr>
          </a:p>
          <a:p>
            <a:pPr marL="571500" indent="-571500" algn="l">
              <a:buFont typeface="Arial" panose="020B0604020202020204" pitchFamily="34" charset="0"/>
              <a:buChar char="•"/>
            </a:pPr>
            <a:endParaRPr lang="fr-FR" sz="4000" dirty="0">
              <a:solidFill>
                <a:srgbClr val="002060"/>
              </a:solidFill>
              <a:latin typeface="Calibri" panose="020F0502020204030204"/>
            </a:endParaRPr>
          </a:p>
        </p:txBody>
      </p:sp>
      <p:sp>
        <p:nvSpPr>
          <p:cNvPr id="10" name="Rectangle 9"/>
          <p:cNvSpPr/>
          <p:nvPr/>
        </p:nvSpPr>
        <p:spPr>
          <a:xfrm>
            <a:off x="28245" y="0"/>
            <a:ext cx="6055923" cy="1200329"/>
          </a:xfrm>
          <a:prstGeom prst="rect">
            <a:avLst/>
          </a:prstGeom>
        </p:spPr>
        <p:txBody>
          <a:bodyPr wrap="square">
            <a:spAutoFit/>
          </a:bodyPr>
          <a:lstStyle/>
          <a:p>
            <a:r>
              <a:rPr lang="fr-FR" sz="3600" dirty="0">
                <a:solidFill>
                  <a:srgbClr val="0033CC"/>
                </a:solidFill>
                <a:latin typeface="Calibri" panose="020F0502020204030204" pitchFamily="34" charset="0"/>
                <a:ea typeface="+mj-ea"/>
                <a:cs typeface="Calibri" panose="020F0502020204030204" pitchFamily="34" charset="0"/>
              </a:rPr>
              <a:t>Les interviews </a:t>
            </a:r>
            <a:r>
              <a:rPr lang="fr-FR" sz="3600" dirty="0" smtClean="0">
                <a:solidFill>
                  <a:srgbClr val="0033CC"/>
                </a:solidFill>
                <a:latin typeface="Calibri" panose="020F0502020204030204" pitchFamily="34" charset="0"/>
                <a:ea typeface="+mj-ea"/>
                <a:cs typeface="Calibri" panose="020F0502020204030204" pitchFamily="34" charset="0"/>
              </a:rPr>
              <a:t> ‘post’– </a:t>
            </a:r>
            <a:r>
              <a:rPr lang="fr-FR" sz="3600" dirty="0" smtClean="0">
                <a:solidFill>
                  <a:srgbClr val="0033CC"/>
                </a:solidFill>
                <a:latin typeface="Calibri" panose="020F0502020204030204" pitchFamily="34" charset="0"/>
                <a:ea typeface="+mj-ea"/>
                <a:cs typeface="Calibri" panose="020F0502020204030204" pitchFamily="34" charset="0"/>
              </a:rPr>
              <a:t>19 patients </a:t>
            </a:r>
            <a:r>
              <a:rPr lang="fr-FR" sz="3600" dirty="0">
                <a:solidFill>
                  <a:srgbClr val="0033CC"/>
                </a:solidFill>
                <a:latin typeface="Calibri" panose="020F0502020204030204" pitchFamily="34" charset="0"/>
                <a:ea typeface="+mj-ea"/>
                <a:cs typeface="Calibri" panose="020F0502020204030204" pitchFamily="34" charset="0"/>
              </a:rPr>
              <a:t>participants</a:t>
            </a:r>
          </a:p>
        </p:txBody>
      </p:sp>
    </p:spTree>
    <p:extLst>
      <p:ext uri="{BB962C8B-B14F-4D97-AF65-F5344CB8AC3E}">
        <p14:creationId xmlns:p14="http://schemas.microsoft.com/office/powerpoint/2010/main" val="283754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27</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contenu 2"/>
          <p:cNvSpPr txBox="1">
            <a:spLocks/>
          </p:cNvSpPr>
          <p:nvPr/>
        </p:nvSpPr>
        <p:spPr>
          <a:xfrm>
            <a:off x="838200" y="4077072"/>
            <a:ext cx="7910264" cy="244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Intérêt dans l'accompagnement de la pathologie.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Intérêt dans l'</a:t>
            </a:r>
            <a:r>
              <a:rPr kumimoji="0" lang="fr-FR" sz="24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empowerment</a:t>
            </a: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Intérêt dans la réassurance.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Béquilles motivationnelles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Perception de l'impact dans le soin difficile à percevoir</a:t>
            </a:r>
            <a:endPar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00329"/>
            <a:ext cx="3948369" cy="277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8245" y="0"/>
            <a:ext cx="6055923" cy="646331"/>
          </a:xfrm>
          <a:prstGeom prst="rect">
            <a:avLst/>
          </a:prstGeom>
        </p:spPr>
        <p:txBody>
          <a:bodyPr wrap="square">
            <a:spAutoFit/>
          </a:bodyPr>
          <a:lstStyle/>
          <a:p>
            <a:r>
              <a:rPr lang="fr-FR" sz="3600" dirty="0" smtClean="0">
                <a:solidFill>
                  <a:srgbClr val="0033CC"/>
                </a:solidFill>
                <a:latin typeface="Calibri" panose="020F0502020204030204" pitchFamily="34" charset="0"/>
                <a:ea typeface="+mj-ea"/>
                <a:cs typeface="Calibri" panose="020F0502020204030204" pitchFamily="34" charset="0"/>
              </a:rPr>
              <a:t>Résultats qualitatifs </a:t>
            </a:r>
            <a:endParaRPr lang="fr-FR" sz="3600" dirty="0">
              <a:solidFill>
                <a:srgbClr val="0033CC"/>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152809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28</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ZoneTexte 8"/>
          <p:cNvSpPr txBox="1"/>
          <p:nvPr/>
        </p:nvSpPr>
        <p:spPr>
          <a:xfrm>
            <a:off x="1989204" y="1844823"/>
            <a:ext cx="6759260" cy="6247864"/>
          </a:xfrm>
          <a:prstGeom prst="rect">
            <a:avLst/>
          </a:prstGeom>
          <a:noFill/>
        </p:spPr>
        <p:txBody>
          <a:bodyPr wrap="square" rtlCol="0">
            <a:spAutoFit/>
          </a:bodyPr>
          <a:lstStyle/>
          <a:p>
            <a:r>
              <a:rPr lang="fr-BE" sz="4000" dirty="0">
                <a:solidFill>
                  <a:srgbClr val="000099"/>
                </a:solidFill>
                <a:latin typeface="Calibri" panose="020F0502020204030204" pitchFamily="34" charset="0"/>
                <a:ea typeface="+mj-ea"/>
                <a:cs typeface="Calibri" panose="020F0502020204030204" pitchFamily="34" charset="0"/>
              </a:rPr>
              <a:t>Résultats </a:t>
            </a:r>
            <a:r>
              <a:rPr lang="fr-BE" sz="4000" dirty="0" smtClean="0">
                <a:solidFill>
                  <a:srgbClr val="000099"/>
                </a:solidFill>
                <a:latin typeface="Calibri" panose="020F0502020204030204" pitchFamily="34" charset="0"/>
                <a:ea typeface="+mj-ea"/>
                <a:cs typeface="Calibri" panose="020F0502020204030204" pitchFamily="34" charset="0"/>
              </a:rPr>
              <a:t>quantitatifs</a:t>
            </a:r>
          </a:p>
          <a:p>
            <a:endParaRPr lang="fr-BE" sz="4000" dirty="0">
              <a:solidFill>
                <a:srgbClr val="000099"/>
              </a:solidFill>
              <a:latin typeface="Calibri" panose="020F0502020204030204" pitchFamily="34" charset="0"/>
              <a:ea typeface="+mj-ea"/>
              <a:cs typeface="Calibri" panose="020F0502020204030204" pitchFamily="34" charset="0"/>
            </a:endParaRPr>
          </a:p>
          <a:p>
            <a:r>
              <a:rPr lang="fr-BE" sz="4000" dirty="0" smtClean="0">
                <a:solidFill>
                  <a:srgbClr val="000099"/>
                </a:solidFill>
                <a:latin typeface="Calibri" panose="020F0502020204030204" pitchFamily="34" charset="0"/>
                <a:ea typeface="+mj-ea"/>
                <a:cs typeface="Calibri" panose="020F0502020204030204" pitchFamily="34" charset="0"/>
              </a:rPr>
              <a:t>Professeur Didier </a:t>
            </a:r>
            <a:r>
              <a:rPr lang="fr-BE" sz="4000" dirty="0" err="1" smtClean="0">
                <a:solidFill>
                  <a:srgbClr val="000099"/>
                </a:solidFill>
                <a:latin typeface="Calibri" panose="020F0502020204030204" pitchFamily="34" charset="0"/>
                <a:ea typeface="+mj-ea"/>
                <a:cs typeface="Calibri" panose="020F0502020204030204" pitchFamily="34" charset="0"/>
              </a:rPr>
              <a:t>Schoevaerdts</a:t>
            </a:r>
            <a:endParaRPr lang="fr-BE" sz="4000" dirty="0" smtClean="0">
              <a:solidFill>
                <a:srgbClr val="000099"/>
              </a:solidFill>
              <a:latin typeface="Calibri" panose="020F0502020204030204" pitchFamily="34" charset="0"/>
              <a:ea typeface="+mj-ea"/>
              <a:cs typeface="Calibri" panose="020F0502020204030204" pitchFamily="34" charset="0"/>
            </a:endParaRPr>
          </a:p>
          <a:p>
            <a:endParaRPr lang="fr-BE" sz="4000" dirty="0" smtClean="0">
              <a:solidFill>
                <a:srgbClr val="000099"/>
              </a:solidFill>
              <a:latin typeface="Calibri" panose="020F0502020204030204" pitchFamily="34" charset="0"/>
              <a:ea typeface="+mj-ea"/>
              <a:cs typeface="Calibri" panose="020F0502020204030204" pitchFamily="34" charset="0"/>
            </a:endParaRPr>
          </a:p>
          <a:p>
            <a:r>
              <a:rPr lang="fr-BE" sz="2400" dirty="0">
                <a:latin typeface="Calibri" panose="020F0502020204030204" pitchFamily="34" charset="0"/>
                <a:cs typeface="Calibri" panose="020F0502020204030204" pitchFamily="34" charset="0"/>
              </a:rPr>
              <a:t>Chef de Service coordinateur en Médecine Gériatrique</a:t>
            </a:r>
          </a:p>
          <a:p>
            <a:r>
              <a:rPr lang="fr-BE" sz="2400" dirty="0">
                <a:latin typeface="Calibri" panose="020F0502020204030204" pitchFamily="34" charset="0"/>
                <a:cs typeface="Calibri" panose="020F0502020204030204" pitchFamily="34" charset="0"/>
              </a:rPr>
              <a:t>CHU UCL Namur </a:t>
            </a:r>
          </a:p>
          <a:p>
            <a:r>
              <a:rPr lang="fr-BE" sz="2400" dirty="0">
                <a:latin typeface="Calibri" panose="020F0502020204030204" pitchFamily="34" charset="0"/>
                <a:cs typeface="Calibri" panose="020F0502020204030204" pitchFamily="34" charset="0"/>
              </a:rPr>
              <a:t>Professeur clinique à l’Institut de Recherche Santé Société, UCL</a:t>
            </a:r>
          </a:p>
          <a:p>
            <a:endParaRPr lang="fr-BE" sz="4000" dirty="0">
              <a:solidFill>
                <a:srgbClr val="000099"/>
              </a:solidFill>
              <a:ea typeface="+mj-ea"/>
              <a:cs typeface="Calibri" panose="020F0502020204030204" pitchFamily="34" charset="0"/>
            </a:endParaRPr>
          </a:p>
          <a:p>
            <a:r>
              <a:rPr lang="fr-BE" sz="4000" dirty="0" smtClean="0">
                <a:solidFill>
                  <a:srgbClr val="000099"/>
                </a:solidFill>
                <a:ea typeface="+mj-ea"/>
                <a:cs typeface="Calibri" panose="020F0502020204030204" pitchFamily="34" charset="0"/>
              </a:rPr>
              <a:t> </a:t>
            </a:r>
          </a:p>
          <a:p>
            <a:r>
              <a:rPr lang="fr-BE" sz="4000" dirty="0" smtClean="0">
                <a:solidFill>
                  <a:srgbClr val="000099"/>
                </a:solidFill>
                <a:ea typeface="+mj-ea"/>
                <a:cs typeface="Calibri" panose="020F0502020204030204" pitchFamily="34" charset="0"/>
              </a:rPr>
              <a:t> </a:t>
            </a:r>
            <a:endParaRPr lang="en-GB" sz="4000" dirty="0">
              <a:solidFill>
                <a:srgbClr val="000099"/>
              </a:solidFill>
              <a:ea typeface="+mj-ea"/>
              <a:cs typeface="Calibri" panose="020F0502020204030204" pitchFamily="34" charset="0"/>
            </a:endParaRPr>
          </a:p>
        </p:txBody>
      </p:sp>
    </p:spTree>
    <p:extLst>
      <p:ext uri="{BB962C8B-B14F-4D97-AF65-F5344CB8AC3E}">
        <p14:creationId xmlns:p14="http://schemas.microsoft.com/office/powerpoint/2010/main" val="3769405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BE"/>
          </a:p>
        </p:txBody>
      </p:sp>
      <p:sp>
        <p:nvSpPr>
          <p:cNvPr id="5" name="Sous-titre 4"/>
          <p:cNvSpPr>
            <a:spLocks noGrp="1"/>
          </p:cNvSpPr>
          <p:nvPr>
            <p:ph type="subTitle" idx="1"/>
          </p:nvPr>
        </p:nvSpPr>
        <p:spPr/>
        <p:txBody>
          <a:bodyPr/>
          <a:lstStyle/>
          <a:p>
            <a:endParaRPr lang="fr-BE"/>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29</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8" y="1167810"/>
            <a:ext cx="9177217" cy="515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202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1907704" y="3933056"/>
            <a:ext cx="5832648" cy="836712"/>
          </a:xfrm>
          <a:prstGeom prst="rect">
            <a:avLst/>
          </a:prstGeom>
        </p:spPr>
        <p:txBody>
          <a:bodyPr vert="horz" lIns="91440" tIns="45720" rIns="91440" bIns="45720" rtlCol="0" anchor="ctr">
            <a:noAutofit/>
          </a:bodyPr>
          <a:lstStyle/>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algn="ctr" fontAlgn="auto">
              <a:spcBef>
                <a:spcPct val="0"/>
              </a:spcBef>
              <a:spcAft>
                <a:spcPts val="0"/>
              </a:spcAft>
              <a:buClrTx/>
              <a:buSzTx/>
              <a:buFontTx/>
              <a:buNone/>
              <a:tabLst/>
              <a:defRPr/>
            </a:pPr>
            <a:endParaRPr lang="fr-FR" sz="2400" dirty="0">
              <a:solidFill>
                <a:srgbClr val="000099"/>
              </a:solidFill>
              <a:latin typeface="Calibri" panose="020F0502020204030204" pitchFamily="34" charset="0"/>
              <a:ea typeface="+mj-ea"/>
              <a:cs typeface="Calibri" panose="020F0502020204030204" pitchFamily="34" charset="0"/>
            </a:endParaRPr>
          </a:p>
        </p:txBody>
      </p:sp>
      <p:sp>
        <p:nvSpPr>
          <p:cNvPr id="8" name="Titre 1"/>
          <p:cNvSpPr txBox="1">
            <a:spLocks/>
          </p:cNvSpPr>
          <p:nvPr/>
        </p:nvSpPr>
        <p:spPr>
          <a:xfrm>
            <a:off x="1604" y="63732"/>
            <a:ext cx="5150803" cy="1041903"/>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a:lstStyle>
          <a:p>
            <a:r>
              <a:rPr lang="fr-FR" sz="3700" dirty="0">
                <a:solidFill>
                  <a:srgbClr val="0033CC"/>
                </a:solidFill>
                <a:latin typeface="Calibri" panose="020F0502020204030204" pitchFamily="34" charset="0"/>
                <a:cs typeface="Calibri" panose="020F0502020204030204" pitchFamily="34" charset="0"/>
              </a:rPr>
              <a:t>Plan de la présentation </a:t>
            </a:r>
            <a:r>
              <a:rPr lang="fr-FR" dirty="0" smtClean="0"/>
              <a:t/>
            </a:r>
            <a:br>
              <a:rPr lang="fr-FR" dirty="0" smtClean="0"/>
            </a:br>
            <a:endParaRPr lang="fr-FR" dirty="0"/>
          </a:p>
        </p:txBody>
      </p:sp>
      <p:sp>
        <p:nvSpPr>
          <p:cNvPr id="9" name="Rectangle 8"/>
          <p:cNvSpPr/>
          <p:nvPr/>
        </p:nvSpPr>
        <p:spPr>
          <a:xfrm>
            <a:off x="1560523" y="1792577"/>
            <a:ext cx="6527009" cy="2554545"/>
          </a:xfrm>
          <a:prstGeom prst="rect">
            <a:avLst/>
          </a:prstGeom>
        </p:spPr>
        <p:txBody>
          <a:bodyPr wrap="square">
            <a:spAutoFit/>
          </a:bodyPr>
          <a:lstStyle/>
          <a:p>
            <a:pPr marL="342900" indent="-342900">
              <a:buFont typeface="Wingdings" panose="05000000000000000000" pitchFamily="2" charset="2"/>
              <a:buChar char="§"/>
            </a:pPr>
            <a:r>
              <a:rPr lang="fr-FR" sz="3200" dirty="0" smtClean="0">
                <a:latin typeface="Calibri" panose="020F0502020204030204" pitchFamily="34" charset="0"/>
                <a:cs typeface="Calibri" panose="020F0502020204030204" pitchFamily="34" charset="0"/>
              </a:rPr>
              <a:t>Contexte, objectifs et méthodologie</a:t>
            </a:r>
          </a:p>
          <a:p>
            <a:pPr marL="342900" indent="-342900">
              <a:buFont typeface="Wingdings" panose="05000000000000000000" pitchFamily="2" charset="2"/>
              <a:buChar char="§"/>
            </a:pPr>
            <a:r>
              <a:rPr lang="fr-FR" sz="3200" dirty="0" smtClean="0">
                <a:latin typeface="Calibri" panose="020F0502020204030204" pitchFamily="34" charset="0"/>
                <a:cs typeface="Calibri" panose="020F0502020204030204" pitchFamily="34" charset="0"/>
              </a:rPr>
              <a:t>Résultats qualitatifs</a:t>
            </a:r>
          </a:p>
          <a:p>
            <a:pPr marL="342900" indent="-342900">
              <a:buFont typeface="Wingdings" panose="05000000000000000000" pitchFamily="2" charset="2"/>
              <a:buChar char="§"/>
            </a:pPr>
            <a:r>
              <a:rPr lang="fr-FR" sz="3200" dirty="0" smtClean="0">
                <a:latin typeface="Calibri" panose="020F0502020204030204" pitchFamily="34" charset="0"/>
                <a:cs typeface="Calibri" panose="020F0502020204030204" pitchFamily="34" charset="0"/>
              </a:rPr>
              <a:t>Résultats quantitatifs</a:t>
            </a:r>
          </a:p>
          <a:p>
            <a:pPr marL="342900" indent="-342900">
              <a:buFont typeface="Wingdings" panose="05000000000000000000" pitchFamily="2" charset="2"/>
              <a:buChar char="§"/>
            </a:pPr>
            <a:r>
              <a:rPr lang="fr-FR" sz="3200" dirty="0" smtClean="0">
                <a:latin typeface="Calibri" panose="020F0502020204030204" pitchFamily="34" charset="0"/>
                <a:cs typeface="Calibri" panose="020F0502020204030204" pitchFamily="34" charset="0"/>
              </a:rPr>
              <a:t>Discussion </a:t>
            </a:r>
          </a:p>
          <a:p>
            <a:pPr marL="342900" indent="-342900">
              <a:buFont typeface="Wingdings" panose="05000000000000000000" pitchFamily="2" charset="2"/>
              <a:buChar char="§"/>
            </a:pPr>
            <a:r>
              <a:rPr lang="fr-FR" sz="3200" dirty="0" smtClean="0">
                <a:latin typeface="Calibri" panose="020F0502020204030204" pitchFamily="34" charset="0"/>
                <a:cs typeface="Calibri" panose="020F0502020204030204" pitchFamily="34" charset="0"/>
              </a:rPr>
              <a:t>Table ronde. Questions-réponses </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211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30</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a:extLst>
              <a:ext uri="{FF2B5EF4-FFF2-40B4-BE49-F238E27FC236}">
                <a16:creationId xmlns:a16="http://schemas.microsoft.com/office/drawing/2014/main" xmlns="" id="{72A42FE0-FF2D-A044-B84D-46D392F2D4D7}"/>
              </a:ext>
            </a:extLst>
          </p:cNvPr>
          <p:cNvSpPr txBox="1">
            <a:spLocks/>
          </p:cNvSpPr>
          <p:nvPr/>
        </p:nvSpPr>
        <p:spPr>
          <a:xfrm>
            <a:off x="-108520" y="152187"/>
            <a:ext cx="6351093" cy="1325563"/>
          </a:xfrm>
          <a:prstGeom prst="rect">
            <a:avLst/>
          </a:prstGeom>
        </p:spPr>
        <p:txBody>
          <a:bodyPr/>
          <a:lst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a:lstStyle>
          <a:p>
            <a:r>
              <a:rPr lang="fr-FR" sz="4400" dirty="0">
                <a:latin typeface="Calibri Light" panose="020F0302020204030204" pitchFamily="34" charset="0"/>
                <a:cs typeface="Calibri Light" panose="020F0302020204030204" pitchFamily="34" charset="0"/>
              </a:rPr>
              <a:t>Pourquoi les personnes ne participaient-elles pas ?</a:t>
            </a:r>
          </a:p>
        </p:txBody>
      </p:sp>
      <p:pic>
        <p:nvPicPr>
          <p:cNvPr id="8" name="Graphique 6" descr="Questions avec un remplissage uni">
            <a:extLst>
              <a:ext uri="{FF2B5EF4-FFF2-40B4-BE49-F238E27FC236}">
                <a16:creationId xmlns:a16="http://schemas.microsoft.com/office/drawing/2014/main" xmlns="" id="{764602FE-86D0-D440-ABDF-5F03C6E3F8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948756" y="996752"/>
            <a:ext cx="1293817" cy="1293817"/>
          </a:xfrm>
          <a:prstGeom prst="rect">
            <a:avLst/>
          </a:prstGeom>
        </p:spPr>
      </p:pic>
      <p:sp>
        <p:nvSpPr>
          <p:cNvPr id="11" name="Espace réservé du contenu 2">
            <a:extLst>
              <a:ext uri="{FF2B5EF4-FFF2-40B4-BE49-F238E27FC236}">
                <a16:creationId xmlns:a16="http://schemas.microsoft.com/office/drawing/2014/main" xmlns="" id="{525CF752-7820-8240-8714-22F139AD55D2}"/>
              </a:ext>
            </a:extLst>
          </p:cNvPr>
          <p:cNvSpPr txBox="1">
            <a:spLocks/>
          </p:cNvSpPr>
          <p:nvPr/>
        </p:nvSpPr>
        <p:spPr>
          <a:xfrm>
            <a:off x="29135" y="2506662"/>
            <a:ext cx="9114865"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33 % n’avaient pas internet et n’étaient pas habituées à ces technologies</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13 % étaient trop fragiles</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12% ne percevaient pas l’utilité du projet </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10 % avaient déjà un système de suivi existant  par un passage régulier d’</a:t>
            </a:r>
            <a:r>
              <a:rPr kumimoji="0" lang="fr-BE" sz="28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un.e</a:t>
            </a: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t>
            </a:r>
            <a:r>
              <a:rPr kumimoji="0" lang="fr-BE" sz="28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infirmier.e</a:t>
            </a: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à domicile</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8 % avaient un contact difficile voire impossible</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a:r>
            <a:b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br>
            <a:r>
              <a:rPr kumimoji="0" lang="fr-BE"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11%  autres raisons diverses</a:t>
            </a: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070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31</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7177" y="15668"/>
            <a:ext cx="4535023" cy="641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Graphique 18" descr="Voiture avec un remplissage uni">
            <a:extLst>
              <a:ext uri="{FF2B5EF4-FFF2-40B4-BE49-F238E27FC236}">
                <a16:creationId xmlns:a16="http://schemas.microsoft.com/office/drawing/2014/main" xmlns="" id="{9280A206-E75D-CF4A-BE18-65532B3A83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0" y="2051766"/>
            <a:ext cx="914400" cy="914400"/>
          </a:xfrm>
          <a:prstGeom prst="rect">
            <a:avLst/>
          </a:prstGeom>
        </p:spPr>
      </p:pic>
      <p:pic>
        <p:nvPicPr>
          <p:cNvPr id="8" name="Graphique 14" descr="Recherche de dossiers avec un remplissage uni">
            <a:extLst>
              <a:ext uri="{FF2B5EF4-FFF2-40B4-BE49-F238E27FC236}">
                <a16:creationId xmlns:a16="http://schemas.microsoft.com/office/drawing/2014/main" xmlns="" id="{7D82CD0F-BCD1-3B46-9B46-1FD9092EC3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36284" y="1491295"/>
            <a:ext cx="2035342" cy="2035342"/>
          </a:xfrm>
          <a:prstGeom prst="rect">
            <a:avLst/>
          </a:prstGeom>
        </p:spPr>
      </p:pic>
      <p:sp>
        <p:nvSpPr>
          <p:cNvPr id="9" name="ZoneTexte 8">
            <a:extLst>
              <a:ext uri="{FF2B5EF4-FFF2-40B4-BE49-F238E27FC236}">
                <a16:creationId xmlns:a16="http://schemas.microsoft.com/office/drawing/2014/main" xmlns="" id="{711D13C8-D2F0-504A-A768-3E440E7270C0}"/>
              </a:ext>
            </a:extLst>
          </p:cNvPr>
          <p:cNvSpPr txBox="1"/>
          <p:nvPr/>
        </p:nvSpPr>
        <p:spPr>
          <a:xfrm>
            <a:off x="0" y="2939906"/>
            <a:ext cx="2353634" cy="2308324"/>
          </a:xfrm>
          <a:prstGeom prst="rect">
            <a:avLst/>
          </a:prstGeom>
          <a:noFill/>
        </p:spPr>
        <p:txBody>
          <a:bodyPr wrap="square" rtlCol="0">
            <a:spAutoFit/>
          </a:bodyPr>
          <a:lstStyle/>
          <a:p>
            <a:r>
              <a:rPr lang="fr-FR" sz="2400" b="1" dirty="0">
                <a:latin typeface="Calibri Light" panose="020F0302020204030204" pitchFamily="34" charset="0"/>
                <a:cs typeface="Calibri Light" panose="020F0302020204030204" pitchFamily="34" charset="0"/>
              </a:rPr>
              <a:t>France</a:t>
            </a:r>
            <a:r>
              <a:rPr lang="fr-FR" sz="2400" dirty="0">
                <a:latin typeface="Calibri Light" panose="020F0302020204030204" pitchFamily="34" charset="0"/>
                <a:cs typeface="Calibri Light" panose="020F0302020204030204" pitchFamily="34" charset="0"/>
              </a:rPr>
              <a:t>: n=7</a:t>
            </a:r>
          </a:p>
          <a:p>
            <a:r>
              <a:rPr lang="fr-FR" sz="2400" dirty="0">
                <a:latin typeface="Calibri Light" panose="020F0302020204030204" pitchFamily="34" charset="0"/>
                <a:cs typeface="Calibri Light" panose="020F0302020204030204" pitchFamily="34" charset="0"/>
              </a:rPr>
              <a:t> F &gt; BE: </a:t>
            </a:r>
            <a:r>
              <a:rPr lang="fr-FR" sz="2400" dirty="0" smtClean="0">
                <a:latin typeface="Calibri Light" panose="020F0302020204030204" pitchFamily="34" charset="0"/>
                <a:cs typeface="Calibri Light" panose="020F0302020204030204" pitchFamily="34" charset="0"/>
              </a:rPr>
              <a:t>n=5</a:t>
            </a:r>
            <a:endParaRPr lang="fr-FR" sz="2400" dirty="0">
              <a:latin typeface="Calibri Light" panose="020F0302020204030204" pitchFamily="34" charset="0"/>
              <a:cs typeface="Calibri Light" panose="020F0302020204030204" pitchFamily="34" charset="0"/>
            </a:endParaRPr>
          </a:p>
          <a:p>
            <a:r>
              <a:rPr lang="fr-FR" sz="2400" dirty="0">
                <a:latin typeface="Calibri Light" panose="020F0302020204030204" pitchFamily="34" charset="0"/>
                <a:cs typeface="Calibri Light" panose="020F0302020204030204" pitchFamily="34" charset="0"/>
              </a:rPr>
              <a:t> F&gt; F: </a:t>
            </a:r>
            <a:r>
              <a:rPr lang="fr-FR" sz="2400" dirty="0" smtClean="0">
                <a:latin typeface="Calibri Light" panose="020F0302020204030204" pitchFamily="34" charset="0"/>
                <a:cs typeface="Calibri Light" panose="020F0302020204030204" pitchFamily="34" charset="0"/>
              </a:rPr>
              <a:t>n=2</a:t>
            </a:r>
          </a:p>
          <a:p>
            <a:endParaRPr lang="fr-FR" sz="2400" dirty="0">
              <a:latin typeface="Calibri Light" panose="020F0302020204030204" pitchFamily="34" charset="0"/>
              <a:cs typeface="Calibri Light" panose="020F0302020204030204" pitchFamily="34" charset="0"/>
            </a:endParaRPr>
          </a:p>
          <a:p>
            <a:r>
              <a:rPr lang="fr-FR" sz="2400" b="1" dirty="0">
                <a:latin typeface="Calibri Light" panose="020F0302020204030204" pitchFamily="34" charset="0"/>
                <a:cs typeface="Calibri Light" panose="020F0302020204030204" pitchFamily="34" charset="0"/>
              </a:rPr>
              <a:t>Belgique</a:t>
            </a:r>
            <a:r>
              <a:rPr lang="fr-FR" sz="2400" dirty="0">
                <a:latin typeface="Calibri Light" panose="020F0302020204030204" pitchFamily="34" charset="0"/>
                <a:cs typeface="Calibri Light" panose="020F0302020204030204" pitchFamily="34" charset="0"/>
              </a:rPr>
              <a:t>: n= 14</a:t>
            </a:r>
          </a:p>
          <a:p>
            <a:endParaRPr lang="fr-FR" sz="2400" dirty="0"/>
          </a:p>
        </p:txBody>
      </p:sp>
    </p:spTree>
    <p:extLst>
      <p:ext uri="{BB962C8B-B14F-4D97-AF65-F5344CB8AC3E}">
        <p14:creationId xmlns:p14="http://schemas.microsoft.com/office/powerpoint/2010/main" val="293909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32</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p:cNvSpPr txBox="1">
            <a:spLocks/>
          </p:cNvSpPr>
          <p:nvPr/>
        </p:nvSpPr>
        <p:spPr>
          <a:xfrm>
            <a:off x="14599" y="-41318"/>
            <a:ext cx="5868144" cy="1252004"/>
          </a:xfrm>
          <a:prstGeom prst="rect">
            <a:avLst/>
          </a:prstGeom>
        </p:spPr>
        <p:txBody>
          <a:bodyPr>
            <a:noAutofit/>
          </a:bodyPr>
          <a:lst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a:lstStyle>
          <a:p>
            <a:r>
              <a:rPr lang="fr-BE" dirty="0" smtClean="0">
                <a:solidFill>
                  <a:schemeClr val="accent5">
                    <a:lumMod val="75000"/>
                  </a:schemeClr>
                </a:solidFill>
              </a:rPr>
              <a:t/>
            </a:r>
            <a:br>
              <a:rPr lang="fr-BE" dirty="0" smtClean="0">
                <a:solidFill>
                  <a:schemeClr val="accent5">
                    <a:lumMod val="75000"/>
                  </a:schemeClr>
                </a:solidFill>
              </a:rPr>
            </a:br>
            <a:r>
              <a:rPr lang="fr-BE" sz="4400" dirty="0">
                <a:latin typeface="Calibri Light" panose="020F0302020204030204" pitchFamily="34" charset="0"/>
                <a:cs typeface="Calibri Light" panose="020F0302020204030204" pitchFamily="34" charset="0"/>
              </a:rPr>
              <a:t>Profil des patients inclus</a:t>
            </a:r>
            <a:endParaRPr lang="en-GB" sz="4400" dirty="0">
              <a:latin typeface="Calibri Light" panose="020F0302020204030204" pitchFamily="34" charset="0"/>
              <a:cs typeface="Calibri Light" panose="020F0302020204030204" pitchFamily="34" charset="0"/>
            </a:endParaRPr>
          </a:p>
        </p:txBody>
      </p:sp>
      <p:sp>
        <p:nvSpPr>
          <p:cNvPr id="8" name="Espace réservé du contenu 3">
            <a:extLst>
              <a:ext uri="{FF2B5EF4-FFF2-40B4-BE49-F238E27FC236}">
                <a16:creationId xmlns:a16="http://schemas.microsoft.com/office/drawing/2014/main" xmlns="" id="{67B9BB45-4384-6942-B3F2-4D251EF32472}"/>
              </a:ext>
            </a:extLst>
          </p:cNvPr>
          <p:cNvSpPr txBox="1">
            <a:spLocks/>
          </p:cNvSpPr>
          <p:nvPr/>
        </p:nvSpPr>
        <p:spPr>
          <a:xfrm>
            <a:off x="3555384" y="1700808"/>
            <a:ext cx="3968944" cy="3872316"/>
          </a:xfrm>
          <a:prstGeom prst="rect">
            <a:avLst/>
          </a:prstGeom>
        </p:spPr>
        <p:txBody>
          <a:bodyPr>
            <a:normAutofit fontScale="92500" lnSpcReduction="10000"/>
          </a:bodyPr>
          <a:lstStyle>
            <a:lvl1pPr marL="342900" indent="-342900" algn="l" defTabSz="914400" rtl="0" eaLnBrk="1" latinLnBrk="0" hangingPunct="1">
              <a:spcBef>
                <a:spcPct val="20000"/>
              </a:spcBef>
              <a:buClr>
                <a:srgbClr val="9FAEE5"/>
              </a:buClr>
              <a:buFont typeface="Arial" pitchFamily="34" charset="0"/>
              <a:buChar char="•"/>
              <a:defRPr sz="2000" kern="1200">
                <a:solidFill>
                  <a:schemeClr val="tx2"/>
                </a:solidFill>
                <a:latin typeface="Montserrat" pitchFamily="50" charset="0"/>
                <a:ea typeface="+mn-ea"/>
                <a:cs typeface="Montserrat" pitchFamily="50" charset="0"/>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2pPr>
            <a:lvl3pPr marL="11430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ontserrat" pitchFamily="50" charset="0"/>
                <a:ea typeface="+mn-ea"/>
                <a:cs typeface="Montserrat" pitchFamily="50"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dirty="0" smtClean="0">
                <a:latin typeface="Calibri" panose="020F0502020204030204" pitchFamily="34" charset="0"/>
                <a:cs typeface="Calibri" panose="020F0502020204030204" pitchFamily="34" charset="0"/>
              </a:rPr>
              <a:t>BPCO (n=15)</a:t>
            </a:r>
          </a:p>
          <a:p>
            <a:pPr lvl="1">
              <a:buFont typeface="Arial" panose="020B0604020202020204" pitchFamily="34" charset="0"/>
              <a:buChar char="•"/>
            </a:pPr>
            <a:r>
              <a:rPr lang="fr-FR" sz="2400" dirty="0" smtClean="0">
                <a:latin typeface="Calibri" panose="020F0502020204030204" pitchFamily="34" charset="0"/>
                <a:cs typeface="Calibri" panose="020F0502020204030204" pitchFamily="34" charset="0"/>
              </a:rPr>
              <a:t>Gold 2: n=3</a:t>
            </a:r>
          </a:p>
          <a:p>
            <a:pPr lvl="1">
              <a:buFont typeface="Arial" panose="020B0604020202020204" pitchFamily="34" charset="0"/>
              <a:buChar char="•"/>
            </a:pPr>
            <a:r>
              <a:rPr lang="fr-FR" sz="2400" dirty="0" smtClean="0">
                <a:latin typeface="Calibri" panose="020F0502020204030204" pitchFamily="34" charset="0"/>
                <a:cs typeface="Calibri" panose="020F0502020204030204" pitchFamily="34" charset="0"/>
              </a:rPr>
              <a:t>Gold 3 ou 4: n= 12</a:t>
            </a:r>
          </a:p>
          <a:p>
            <a:pPr marL="457200" lvl="1" indent="0">
              <a:buFont typeface="Arial" pitchFamily="34" charset="0"/>
              <a:buNone/>
            </a:pPr>
            <a:endParaRPr lang="fr-FR" sz="2400" dirty="0" smtClean="0">
              <a:latin typeface="Calibri" panose="020F0502020204030204" pitchFamily="34" charset="0"/>
              <a:cs typeface="Calibri" panose="020F0502020204030204" pitchFamily="34" charset="0"/>
            </a:endParaRPr>
          </a:p>
          <a:p>
            <a:pPr marL="457200" lvl="1" indent="0">
              <a:buFont typeface="Arial" pitchFamily="34" charset="0"/>
              <a:buNone/>
            </a:pPr>
            <a:endParaRPr lang="fr-FR" sz="2400" dirty="0" smtClean="0">
              <a:latin typeface="Calibri" panose="020F0502020204030204" pitchFamily="34" charset="0"/>
              <a:cs typeface="Calibri" panose="020F0502020204030204" pitchFamily="34" charset="0"/>
            </a:endParaRPr>
          </a:p>
          <a:p>
            <a:pPr marL="457200" lvl="1" indent="0">
              <a:buFont typeface="Arial" pitchFamily="34" charset="0"/>
              <a:buNone/>
            </a:pPr>
            <a:endParaRPr lang="fr-FR" sz="2400" dirty="0" smtClean="0">
              <a:latin typeface="Calibri" panose="020F0502020204030204" pitchFamily="34" charset="0"/>
              <a:cs typeface="Calibri" panose="020F0502020204030204" pitchFamily="34" charset="0"/>
            </a:endParaRPr>
          </a:p>
          <a:p>
            <a:pPr marL="457200" lvl="1" indent="0">
              <a:buFont typeface="Arial" pitchFamily="34" charset="0"/>
              <a:buNone/>
            </a:pPr>
            <a:endParaRPr lang="fr-FR" sz="2400" dirty="0" smtClean="0">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Insuffisance cardiaque (n=10)</a:t>
            </a:r>
          </a:p>
          <a:p>
            <a:pPr lvl="1">
              <a:buFont typeface="Arial" panose="020B0604020202020204" pitchFamily="34" charset="0"/>
              <a:buChar char="•"/>
            </a:pPr>
            <a:r>
              <a:rPr lang="fr-FR" sz="2400" dirty="0" smtClean="0">
                <a:latin typeface="Calibri" panose="020F0502020204030204" pitchFamily="34" charset="0"/>
                <a:cs typeface="Calibri" panose="020F0502020204030204" pitchFamily="34" charset="0"/>
              </a:rPr>
              <a:t>Stade 2: n=2</a:t>
            </a:r>
          </a:p>
          <a:p>
            <a:pPr lvl="1">
              <a:buFont typeface="Arial" panose="020B0604020202020204" pitchFamily="34" charset="0"/>
              <a:buChar char="•"/>
            </a:pPr>
            <a:r>
              <a:rPr lang="fr-FR" sz="2400" dirty="0" smtClean="0">
                <a:latin typeface="Calibri" panose="020F0502020204030204" pitchFamily="34" charset="0"/>
                <a:cs typeface="Calibri" panose="020F0502020204030204" pitchFamily="34" charset="0"/>
              </a:rPr>
              <a:t>Stade 3 ou 4: n=8</a:t>
            </a:r>
          </a:p>
          <a:p>
            <a:pPr marL="457200" lvl="1" indent="0">
              <a:buFont typeface="Arial" pitchFamily="34" charset="0"/>
              <a:buNone/>
            </a:pPr>
            <a:endParaRPr lang="fr-FR" dirty="0"/>
          </a:p>
        </p:txBody>
      </p:sp>
      <p:pic>
        <p:nvPicPr>
          <p:cNvPr id="10" name="Graphique 5" descr="Homme scientifique contour">
            <a:extLst>
              <a:ext uri="{FF2B5EF4-FFF2-40B4-BE49-F238E27FC236}">
                <a16:creationId xmlns:a16="http://schemas.microsoft.com/office/drawing/2014/main" xmlns="" id="{AAA1977A-0E69-0D40-ACC0-85A7383D78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155610" y="1065993"/>
            <a:ext cx="2193651" cy="2193651"/>
          </a:xfrm>
          <a:prstGeom prst="rect">
            <a:avLst/>
          </a:prstGeom>
        </p:spPr>
      </p:pic>
      <p:pic>
        <p:nvPicPr>
          <p:cNvPr id="11" name="Graphique 7" descr="Poumons atteints d’un virus avec un remplissage uni">
            <a:extLst>
              <a:ext uri="{FF2B5EF4-FFF2-40B4-BE49-F238E27FC236}">
                <a16:creationId xmlns:a16="http://schemas.microsoft.com/office/drawing/2014/main" xmlns="" id="{ED10C0C1-4134-4F42-9CA5-0D0BFA4DA8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61209" y="1340768"/>
            <a:ext cx="1982491" cy="1982491"/>
          </a:xfrm>
          <a:prstGeom prst="rect">
            <a:avLst/>
          </a:prstGeom>
        </p:spPr>
      </p:pic>
      <p:pic>
        <p:nvPicPr>
          <p:cNvPr id="12" name="Graphique 9" descr="Organe du cœur avec un remplissage uni">
            <a:extLst>
              <a:ext uri="{FF2B5EF4-FFF2-40B4-BE49-F238E27FC236}">
                <a16:creationId xmlns:a16="http://schemas.microsoft.com/office/drawing/2014/main" xmlns="" id="{4434F84F-83F0-C546-B73D-03A1C5EFB3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61209" y="4156642"/>
            <a:ext cx="1748481" cy="1748481"/>
          </a:xfrm>
          <a:prstGeom prst="rect">
            <a:avLst/>
          </a:prstGeom>
        </p:spPr>
      </p:pic>
      <p:sp>
        <p:nvSpPr>
          <p:cNvPr id="13" name="Flèche vers la droite 10">
            <a:extLst>
              <a:ext uri="{FF2B5EF4-FFF2-40B4-BE49-F238E27FC236}">
                <a16:creationId xmlns:a16="http://schemas.microsoft.com/office/drawing/2014/main" xmlns="" id="{3F2664AB-7CF8-1341-A41A-420BDBBB286D}"/>
              </a:ext>
            </a:extLst>
          </p:cNvPr>
          <p:cNvSpPr/>
          <p:nvPr/>
        </p:nvSpPr>
        <p:spPr>
          <a:xfrm>
            <a:off x="2694182" y="2040421"/>
            <a:ext cx="665236" cy="51898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a droite 10">
            <a:extLst>
              <a:ext uri="{FF2B5EF4-FFF2-40B4-BE49-F238E27FC236}">
                <a16:creationId xmlns:a16="http://schemas.microsoft.com/office/drawing/2014/main" xmlns="" id="{3F2664AB-7CF8-1341-A41A-420BDBBB286D}"/>
              </a:ext>
            </a:extLst>
          </p:cNvPr>
          <p:cNvSpPr/>
          <p:nvPr/>
        </p:nvSpPr>
        <p:spPr>
          <a:xfrm>
            <a:off x="2694182" y="4771390"/>
            <a:ext cx="665236" cy="51898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4447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33</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p:cNvSpPr txBox="1">
            <a:spLocks/>
          </p:cNvSpPr>
          <p:nvPr/>
        </p:nvSpPr>
        <p:spPr>
          <a:xfrm>
            <a:off x="11477" y="147"/>
            <a:ext cx="5784660" cy="991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Profil des </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21 patients </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inclus</a:t>
            </a:r>
            <a:endParaRPr kumimoji="0" lang="en-GB" sz="4400" b="0"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sp>
        <p:nvSpPr>
          <p:cNvPr id="8" name="Espace réservé du contenu 3">
            <a:extLst>
              <a:ext uri="{FF2B5EF4-FFF2-40B4-BE49-F238E27FC236}">
                <a16:creationId xmlns:a16="http://schemas.microsoft.com/office/drawing/2014/main" xmlns="" id="{67B9BB45-4384-6942-B3F2-4D251EF32472}"/>
              </a:ext>
            </a:extLst>
          </p:cNvPr>
          <p:cNvSpPr txBox="1">
            <a:spLocks/>
          </p:cNvSpPr>
          <p:nvPr/>
        </p:nvSpPr>
        <p:spPr>
          <a:xfrm>
            <a:off x="5827" y="1825625"/>
            <a:ext cx="7405743"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Age moyen de 68±5 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Rapport de genre: 11       et 10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Scolarité &gt; BAC ou CESS: n=12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Profession employé ou ouvrier: n=17 (seul 1 cadre)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Vivre seul: n=6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Vivre avec son conjoint: n=11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Aide formelle à domicile: n=17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Infirmière: n=4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Kinésithérapie à domicile: n=9</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Reste sédentaire dans son logement: n=6</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 name="Graphique 9" descr="Badge d'employé contour">
            <a:extLst>
              <a:ext uri="{FF2B5EF4-FFF2-40B4-BE49-F238E27FC236}">
                <a16:creationId xmlns:a16="http://schemas.microsoft.com/office/drawing/2014/main" xmlns="" id="{204F86D8-9B95-3548-8AE6-908310EB51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75062" y="1167810"/>
            <a:ext cx="2273402" cy="2273402"/>
          </a:xfrm>
          <a:prstGeom prst="rect">
            <a:avLst/>
          </a:prstGeom>
        </p:spPr>
      </p:pic>
      <p:pic>
        <p:nvPicPr>
          <p:cNvPr id="12" name="Graphique 11" descr="Femme avec un remplissage uni">
            <a:extLst>
              <a:ext uri="{FF2B5EF4-FFF2-40B4-BE49-F238E27FC236}">
                <a16:creationId xmlns:a16="http://schemas.microsoft.com/office/drawing/2014/main" xmlns="" id="{3FB9278E-E18E-FC4E-B949-7C444D25BF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246295" y="2216601"/>
            <a:ext cx="456397" cy="456397"/>
          </a:xfrm>
          <a:prstGeom prst="rect">
            <a:avLst/>
          </a:prstGeom>
        </p:spPr>
      </p:pic>
      <p:pic>
        <p:nvPicPr>
          <p:cNvPr id="13" name="Graphique 13" descr="Homme avec un remplissage uni">
            <a:extLst>
              <a:ext uri="{FF2B5EF4-FFF2-40B4-BE49-F238E27FC236}">
                <a16:creationId xmlns:a16="http://schemas.microsoft.com/office/drawing/2014/main" xmlns="" id="{DA452CC5-7C93-F242-AB34-ADA71BCD90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355976" y="2216602"/>
            <a:ext cx="456397" cy="456397"/>
          </a:xfrm>
          <a:prstGeom prst="rect">
            <a:avLst/>
          </a:prstGeom>
        </p:spPr>
      </p:pic>
    </p:spTree>
    <p:extLst>
      <p:ext uri="{BB962C8B-B14F-4D97-AF65-F5344CB8AC3E}">
        <p14:creationId xmlns:p14="http://schemas.microsoft.com/office/powerpoint/2010/main" val="443146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34</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8" name="Titre 1"/>
          <p:cNvSpPr txBox="1">
            <a:spLocks/>
          </p:cNvSpPr>
          <p:nvPr/>
        </p:nvSpPr>
        <p:spPr>
          <a:xfrm>
            <a:off x="-33180" y="88764"/>
            <a:ext cx="8214815" cy="991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Profil des </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21 patients </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inclus</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Principales comorbidités</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endParaRPr kumimoji="0" lang="en-GB" sz="4400" b="0"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pic>
        <p:nvPicPr>
          <p:cNvPr id="10" name="Graphique 5" descr="Badge d'employé contour">
            <a:extLst>
              <a:ext uri="{FF2B5EF4-FFF2-40B4-BE49-F238E27FC236}">
                <a16:creationId xmlns:a16="http://schemas.microsoft.com/office/drawing/2014/main" xmlns="" id="{847D6ED5-EC79-F641-B8CC-4F6258B8A0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88305" y="1530501"/>
            <a:ext cx="2273402" cy="2273402"/>
          </a:xfrm>
          <a:prstGeom prst="rect">
            <a:avLst/>
          </a:prstGeom>
        </p:spPr>
      </p:pic>
      <p:sp>
        <p:nvSpPr>
          <p:cNvPr id="11" name="Espace réservé du contenu 3">
            <a:extLst>
              <a:ext uri="{FF2B5EF4-FFF2-40B4-BE49-F238E27FC236}">
                <a16:creationId xmlns:a16="http://schemas.microsoft.com/office/drawing/2014/main" xmlns="" id="{67B9BB45-4384-6942-B3F2-4D251EF32472}"/>
              </a:ext>
            </a:extLst>
          </p:cNvPr>
          <p:cNvSpPr txBox="1">
            <a:spLocks/>
          </p:cNvSpPr>
          <p:nvPr/>
        </p:nvSpPr>
        <p:spPr>
          <a:xfrm>
            <a:off x="107504" y="1700808"/>
            <a:ext cx="6408712"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Affection vasculaire significative: n= 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Atcdt</a:t>
            </a: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de cancer ou d’hémopathie: n=9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Maladie rénale modérée à sévère: n=5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Diabète: n=3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Oxygénothérapie à domicile: n=7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CPAP à domicile: n=2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Tabagisme actif: n=7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IMC: 31±10 Kg/m2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Régime spécifique (diabète ou IC): n=10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633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35</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p:cNvSpPr txBox="1">
            <a:spLocks/>
          </p:cNvSpPr>
          <p:nvPr/>
        </p:nvSpPr>
        <p:spPr>
          <a:xfrm>
            <a:off x="0" y="205949"/>
            <a:ext cx="7176392" cy="8746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Profil des patients inclus</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Autonomie à l’inclusion</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endParaRPr kumimoji="0" lang="en-GB" sz="4400" b="0"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sp>
        <p:nvSpPr>
          <p:cNvPr id="8" name="Espace réservé du contenu 3">
            <a:extLst>
              <a:ext uri="{FF2B5EF4-FFF2-40B4-BE49-F238E27FC236}">
                <a16:creationId xmlns:a16="http://schemas.microsoft.com/office/drawing/2014/main" xmlns="" id="{67B9BB45-4384-6942-B3F2-4D251EF32472}"/>
              </a:ext>
            </a:extLst>
          </p:cNvPr>
          <p:cNvSpPr txBox="1">
            <a:spLocks/>
          </p:cNvSpPr>
          <p:nvPr/>
        </p:nvSpPr>
        <p:spPr>
          <a:xfrm>
            <a:off x="0" y="1967279"/>
            <a:ext cx="9186338" cy="38372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ADL selon Katz / 24		5,6±0,7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IADL selon Lawton 	/8 		6,2±1,6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Score SPPB ≥ 7/12 			n=12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Score SEGA ≥ 9/26 			n=3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Mini-GDS ≥ 1/4			n=13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MNA-SF ≥ 12/14		 	n=16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Charlson</a:t>
            </a: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(CCI)			5,0±2,5</a:t>
            </a: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 name="Graphique 5" descr="Badge d'employé contour">
            <a:extLst>
              <a:ext uri="{FF2B5EF4-FFF2-40B4-BE49-F238E27FC236}">
                <a16:creationId xmlns:a16="http://schemas.microsoft.com/office/drawing/2014/main" xmlns="" id="{11E2525E-1576-9F47-9147-22D399CFD3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953976" y="869504"/>
            <a:ext cx="2004799" cy="2004799"/>
          </a:xfrm>
          <a:prstGeom prst="rect">
            <a:avLst/>
          </a:prstGeom>
        </p:spPr>
      </p:pic>
    </p:spTree>
    <p:extLst>
      <p:ext uri="{BB962C8B-B14F-4D97-AF65-F5344CB8AC3E}">
        <p14:creationId xmlns:p14="http://schemas.microsoft.com/office/powerpoint/2010/main" val="2295041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36</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Titre 1"/>
          <p:cNvSpPr txBox="1">
            <a:spLocks/>
          </p:cNvSpPr>
          <p:nvPr/>
        </p:nvSpPr>
        <p:spPr>
          <a:xfrm>
            <a:off x="26756" y="88764"/>
            <a:ext cx="8214815" cy="991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Profil des </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21 patients </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inclus</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Situation vaccinale</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endParaRPr kumimoji="0" lang="en-GB" sz="4400" b="0"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sp>
        <p:nvSpPr>
          <p:cNvPr id="8" name="Espace réservé du contenu 3">
            <a:extLst>
              <a:ext uri="{FF2B5EF4-FFF2-40B4-BE49-F238E27FC236}">
                <a16:creationId xmlns:a16="http://schemas.microsoft.com/office/drawing/2014/main" xmlns="" id="{67B9BB45-4384-6942-B3F2-4D251EF32472}"/>
              </a:ext>
            </a:extLst>
          </p:cNvPr>
          <p:cNvSpPr txBox="1">
            <a:spLocks/>
          </p:cNvSpPr>
          <p:nvPr/>
        </p:nvSpPr>
        <p:spPr>
          <a:xfrm>
            <a:off x="1835696" y="3212976"/>
            <a:ext cx="7257382" cy="3355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Vaccination contre la grippe: n=11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Vaccination contre le pneumocoque: n=13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Vaccination contre le SARS-</a:t>
            </a:r>
            <a:r>
              <a:rPr kumimoji="0" lang="fr-FR" sz="2800" b="0" i="0" u="none" strike="noStrike" kern="1200" cap="none" spc="0" normalizeH="0" baseline="0" noProof="0" dirty="0" err="1" smtClean="0">
                <a:ln>
                  <a:noFill/>
                </a:ln>
                <a:solidFill>
                  <a:sysClr val="windowText" lastClr="000000"/>
                </a:solidFill>
                <a:effectLst/>
                <a:uLnTx/>
                <a:uFillTx/>
                <a:latin typeface="Calibri" panose="020F0502020204030204"/>
                <a:ea typeface="+mn-ea"/>
                <a:cs typeface="+mn-cs"/>
              </a:rPr>
              <a:t>Cov</a:t>
            </a:r>
            <a:r>
              <a:rPr kumimoji="0" lang="fr-FR"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 2: n=19</a:t>
            </a: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 name="Graphique 5" descr="Badge d'employé contour">
            <a:extLst>
              <a:ext uri="{FF2B5EF4-FFF2-40B4-BE49-F238E27FC236}">
                <a16:creationId xmlns:a16="http://schemas.microsoft.com/office/drawing/2014/main" xmlns="" id="{1C9BA95F-8BF5-B443-85BC-E48CA8E1EC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819675" y="1049415"/>
            <a:ext cx="2273402" cy="2273402"/>
          </a:xfrm>
          <a:prstGeom prst="rect">
            <a:avLst/>
          </a:prstGeom>
        </p:spPr>
      </p:pic>
      <p:pic>
        <p:nvPicPr>
          <p:cNvPr id="11" name="Graphique 7" descr="Seringue avec un remplissage uni">
            <a:extLst>
              <a:ext uri="{FF2B5EF4-FFF2-40B4-BE49-F238E27FC236}">
                <a16:creationId xmlns:a16="http://schemas.microsoft.com/office/drawing/2014/main" xmlns="" id="{1120C20C-06E5-784D-A3A7-144C8413E5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79512" y="1945580"/>
            <a:ext cx="1833295" cy="1833295"/>
          </a:xfrm>
          <a:prstGeom prst="rect">
            <a:avLst/>
          </a:prstGeom>
        </p:spPr>
      </p:pic>
    </p:spTree>
    <p:extLst>
      <p:ext uri="{BB962C8B-B14F-4D97-AF65-F5344CB8AC3E}">
        <p14:creationId xmlns:p14="http://schemas.microsoft.com/office/powerpoint/2010/main" val="317504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37</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942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511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38</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Titre 1"/>
          <p:cNvSpPr txBox="1">
            <a:spLocks/>
          </p:cNvSpPr>
          <p:nvPr/>
        </p:nvSpPr>
        <p:spPr>
          <a:xfrm>
            <a:off x="0" y="88764"/>
            <a:ext cx="8214815" cy="10790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Profil des patients inclus</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1"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Autonomie après 6 mois</a:t>
            </a: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endParaRPr kumimoji="0" lang="en-GB" sz="4400" b="0"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pic>
        <p:nvPicPr>
          <p:cNvPr id="13" name="Graphique 5" descr="Badge d'employé contour">
            <a:extLst>
              <a:ext uri="{FF2B5EF4-FFF2-40B4-BE49-F238E27FC236}">
                <a16:creationId xmlns:a16="http://schemas.microsoft.com/office/drawing/2014/main" xmlns="" id="{11E2525E-1576-9F47-9147-22D399CFD3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879935" y="584683"/>
            <a:ext cx="2273402" cy="2273402"/>
          </a:xfrm>
          <a:prstGeom prst="rect">
            <a:avLst/>
          </a:prstGeom>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21" y="2564904"/>
            <a:ext cx="9367463" cy="387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540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39</a:t>
            </a:fld>
            <a:endParaRPr lang="fr-BE" dirty="0"/>
          </a:p>
        </p:txBody>
      </p:sp>
      <p:sp>
        <p:nvSpPr>
          <p:cNvPr id="5" name="ZoneTexte 4">
            <a:extLst>
              <a:ext uri="{FF2B5EF4-FFF2-40B4-BE49-F238E27FC236}">
                <a16:creationId xmlns:a16="http://schemas.microsoft.com/office/drawing/2014/main" xmlns="" id="{71FF44D9-D7EC-9C42-8287-3F17A97C8891}"/>
              </a:ext>
            </a:extLst>
          </p:cNvPr>
          <p:cNvSpPr txBox="1"/>
          <p:nvPr/>
        </p:nvSpPr>
        <p:spPr>
          <a:xfrm>
            <a:off x="-83388" y="5445300"/>
            <a:ext cx="3802628" cy="1477328"/>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Problème de tension artérielle n=165</a:t>
            </a:r>
          </a:p>
          <a:p>
            <a:r>
              <a:rPr lang="fr-FR" dirty="0">
                <a:latin typeface="Calibri" panose="020F0502020204030204" pitchFamily="34" charset="0"/>
                <a:cs typeface="Calibri" panose="020F0502020204030204" pitchFamily="34" charset="0"/>
              </a:rPr>
              <a:t>Problème de saturation n=118 </a:t>
            </a:r>
          </a:p>
          <a:p>
            <a:r>
              <a:rPr lang="fr-FR" dirty="0">
                <a:latin typeface="Calibri" panose="020F0502020204030204" pitchFamily="34" charset="0"/>
                <a:cs typeface="Calibri" panose="020F0502020204030204" pitchFamily="34" charset="0"/>
              </a:rPr>
              <a:t>Problème de poids n=116</a:t>
            </a:r>
          </a:p>
          <a:p>
            <a:r>
              <a:rPr lang="fr-FR" dirty="0">
                <a:latin typeface="Calibri" panose="020F0502020204030204" pitchFamily="34" charset="0"/>
                <a:cs typeface="Calibri" panose="020F0502020204030204" pitchFamily="34" charset="0"/>
              </a:rPr>
              <a:t>Problème de fréquence n= 76</a:t>
            </a:r>
          </a:p>
          <a:p>
            <a:r>
              <a:rPr lang="fr-FR" dirty="0">
                <a:latin typeface="Calibri" panose="020F0502020204030204" pitchFamily="34" charset="0"/>
                <a:cs typeface="Calibri" panose="020F0502020204030204" pitchFamily="34" charset="0"/>
              </a:rPr>
              <a:t>Problème de température n=2</a:t>
            </a:r>
          </a:p>
        </p:txBody>
      </p:sp>
      <p:pic>
        <p:nvPicPr>
          <p:cNvPr id="6" name="Graphique 32" descr="Tablette avec un remplissage uni">
            <a:extLst>
              <a:ext uri="{FF2B5EF4-FFF2-40B4-BE49-F238E27FC236}">
                <a16:creationId xmlns:a16="http://schemas.microsoft.com/office/drawing/2014/main" xmlns="" id="{AC5E2E22-DC40-2646-92B5-C1C97F78E4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72393" y="1215760"/>
            <a:ext cx="1910686" cy="1910686"/>
          </a:xfrm>
          <a:prstGeom prst="rect">
            <a:avLst/>
          </a:prstGeom>
        </p:spPr>
      </p:pic>
      <p:pic>
        <p:nvPicPr>
          <p:cNvPr id="7" name="Graphique 34" descr="USB contour">
            <a:extLst>
              <a:ext uri="{FF2B5EF4-FFF2-40B4-BE49-F238E27FC236}">
                <a16:creationId xmlns:a16="http://schemas.microsoft.com/office/drawing/2014/main" xmlns="" id="{56700750-BC47-6D45-82A8-362EB162F5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53657" y="3434147"/>
            <a:ext cx="1615535" cy="1615535"/>
          </a:xfrm>
          <a:prstGeom prst="rect">
            <a:avLst/>
          </a:prstGeom>
        </p:spPr>
      </p:pic>
      <p:pic>
        <p:nvPicPr>
          <p:cNvPr id="8" name="Imag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ZoneTexte 8">
            <a:extLst>
              <a:ext uri="{FF2B5EF4-FFF2-40B4-BE49-F238E27FC236}">
                <a16:creationId xmlns:a16="http://schemas.microsoft.com/office/drawing/2014/main" xmlns="" id="{78EAF300-8732-1144-B530-D0DC6E63210B}"/>
              </a:ext>
            </a:extLst>
          </p:cNvPr>
          <p:cNvSpPr txBox="1"/>
          <p:nvPr/>
        </p:nvSpPr>
        <p:spPr>
          <a:xfrm>
            <a:off x="3570457" y="1545709"/>
            <a:ext cx="1910686" cy="523220"/>
          </a:xfrm>
          <a:prstGeom prst="rect">
            <a:avLst/>
          </a:prstGeom>
          <a:noFill/>
        </p:spPr>
        <p:txBody>
          <a:bodyPr wrap="square" rtlCol="0">
            <a:spAutoFit/>
          </a:bodyPr>
          <a:lstStyle/>
          <a:p>
            <a:r>
              <a:rPr lang="fr-FR" sz="2800" b="1" dirty="0">
                <a:latin typeface="Calibri" panose="020F0502020204030204" pitchFamily="34" charset="0"/>
                <a:cs typeface="Calibri" panose="020F0502020204030204" pitchFamily="34" charset="0"/>
              </a:rPr>
              <a:t>644 alertes</a:t>
            </a:r>
          </a:p>
        </p:txBody>
      </p:sp>
      <p:sp>
        <p:nvSpPr>
          <p:cNvPr id="10" name="Flèche vers le bas 9">
            <a:extLst>
              <a:ext uri="{FF2B5EF4-FFF2-40B4-BE49-F238E27FC236}">
                <a16:creationId xmlns:a16="http://schemas.microsoft.com/office/drawing/2014/main" xmlns="" id="{F3188201-CE29-2B45-AC0D-8A45C8407998}"/>
              </a:ext>
            </a:extLst>
          </p:cNvPr>
          <p:cNvSpPr/>
          <p:nvPr/>
        </p:nvSpPr>
        <p:spPr>
          <a:xfrm>
            <a:off x="4248114" y="2065002"/>
            <a:ext cx="514066" cy="1398176"/>
          </a:xfrm>
          <a:prstGeom prst="downArrow">
            <a:avLst/>
          </a:prstGeom>
          <a:solidFill>
            <a:srgbClr val="9FAE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xmlns="" id="{DB47E407-3950-6249-B0A4-E34179CBDC55}"/>
              </a:ext>
            </a:extLst>
          </p:cNvPr>
          <p:cNvSpPr txBox="1"/>
          <p:nvPr/>
        </p:nvSpPr>
        <p:spPr>
          <a:xfrm>
            <a:off x="3242911" y="3476573"/>
            <a:ext cx="2565779" cy="954107"/>
          </a:xfrm>
          <a:prstGeom prst="rect">
            <a:avLst/>
          </a:prstGeom>
          <a:noFill/>
        </p:spPr>
        <p:txBody>
          <a:bodyPr wrap="square" rtlCol="0">
            <a:spAutoFit/>
          </a:bodyPr>
          <a:lstStyle/>
          <a:p>
            <a:r>
              <a:rPr lang="fr-FR" sz="2800" b="1" dirty="0">
                <a:latin typeface="Calibri" panose="020F0502020204030204" pitchFamily="34" charset="0"/>
                <a:cs typeface="Calibri" panose="020F0502020204030204" pitchFamily="34" charset="0"/>
              </a:rPr>
              <a:t>475 alertes licites (74%)</a:t>
            </a:r>
          </a:p>
        </p:txBody>
      </p:sp>
      <p:sp>
        <p:nvSpPr>
          <p:cNvPr id="12" name="ZoneTexte 11">
            <a:extLst>
              <a:ext uri="{FF2B5EF4-FFF2-40B4-BE49-F238E27FC236}">
                <a16:creationId xmlns:a16="http://schemas.microsoft.com/office/drawing/2014/main" xmlns="" id="{9472DDC7-5E13-754A-B214-1F45017175FF}"/>
              </a:ext>
            </a:extLst>
          </p:cNvPr>
          <p:cNvSpPr txBox="1"/>
          <p:nvPr/>
        </p:nvSpPr>
        <p:spPr>
          <a:xfrm>
            <a:off x="3306646" y="4415060"/>
            <a:ext cx="3522818" cy="1200329"/>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Niveau 1= appel du patient	n=375</a:t>
            </a:r>
          </a:p>
          <a:p>
            <a:r>
              <a:rPr lang="fr-FR" dirty="0">
                <a:latin typeface="Calibri" panose="020F0502020204030204" pitchFamily="34" charset="0"/>
                <a:cs typeface="Calibri" panose="020F0502020204030204" pitchFamily="34" charset="0"/>
              </a:rPr>
              <a:t>Niveau 2= appel du proche	n=93</a:t>
            </a:r>
          </a:p>
          <a:p>
            <a:r>
              <a:rPr lang="fr-FR" dirty="0">
                <a:latin typeface="Calibri" panose="020F0502020204030204" pitchFamily="34" charset="0"/>
                <a:cs typeface="Calibri" panose="020F0502020204030204" pitchFamily="34" charset="0"/>
              </a:rPr>
              <a:t>Niveau 3= appel du MT	n=6</a:t>
            </a:r>
          </a:p>
          <a:p>
            <a:r>
              <a:rPr lang="fr-FR" dirty="0">
                <a:latin typeface="Calibri" panose="020F0502020204030204" pitchFamily="34" charset="0"/>
                <a:cs typeface="Calibri" panose="020F0502020204030204" pitchFamily="34" charset="0"/>
              </a:rPr>
              <a:t>Niveau 4= appel du SMUR	n=1</a:t>
            </a:r>
          </a:p>
        </p:txBody>
      </p:sp>
      <p:pic>
        <p:nvPicPr>
          <p:cNvPr id="13" name="Graphique 36" descr="Mégaphone1 avec un remplissage uni">
            <a:extLst>
              <a:ext uri="{FF2B5EF4-FFF2-40B4-BE49-F238E27FC236}">
                <a16:creationId xmlns:a16="http://schemas.microsoft.com/office/drawing/2014/main" xmlns="" id="{BF923913-5272-D045-8FFA-4E5A3751963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626796" y="1354412"/>
            <a:ext cx="914400" cy="914400"/>
          </a:xfrm>
          <a:prstGeom prst="rect">
            <a:avLst/>
          </a:prstGeom>
        </p:spPr>
      </p:pic>
      <p:sp>
        <p:nvSpPr>
          <p:cNvPr id="14" name="ZoneTexte 13">
            <a:extLst>
              <a:ext uri="{FF2B5EF4-FFF2-40B4-BE49-F238E27FC236}">
                <a16:creationId xmlns:a16="http://schemas.microsoft.com/office/drawing/2014/main" xmlns="" id="{654796E7-86EF-6C44-A881-8E11CA90C322}"/>
              </a:ext>
            </a:extLst>
          </p:cNvPr>
          <p:cNvSpPr txBox="1"/>
          <p:nvPr/>
        </p:nvSpPr>
        <p:spPr>
          <a:xfrm>
            <a:off x="5407435" y="2180897"/>
            <a:ext cx="3898447" cy="523220"/>
          </a:xfrm>
          <a:prstGeom prst="rect">
            <a:avLst/>
          </a:prstGeom>
          <a:noFill/>
        </p:spPr>
        <p:txBody>
          <a:bodyPr wrap="square" rtlCol="0">
            <a:spAutoFit/>
          </a:bodyPr>
          <a:lstStyle/>
          <a:p>
            <a:r>
              <a:rPr lang="fr-FR" sz="2800" b="1" dirty="0">
                <a:latin typeface="Calibri" panose="020F0502020204030204" pitchFamily="34" charset="0"/>
                <a:cs typeface="Calibri" panose="020F0502020204030204" pitchFamily="34" charset="0"/>
              </a:rPr>
              <a:t>169 alertes indues (26%)</a:t>
            </a:r>
          </a:p>
        </p:txBody>
      </p:sp>
      <p:sp>
        <p:nvSpPr>
          <p:cNvPr id="15" name="Flèche droite rayée 14">
            <a:extLst>
              <a:ext uri="{FF2B5EF4-FFF2-40B4-BE49-F238E27FC236}">
                <a16:creationId xmlns:a16="http://schemas.microsoft.com/office/drawing/2014/main" xmlns="" id="{3C39BEA9-6800-CB4A-B6CC-85D1631F1161}"/>
              </a:ext>
            </a:extLst>
          </p:cNvPr>
          <p:cNvSpPr/>
          <p:nvPr/>
        </p:nvSpPr>
        <p:spPr>
          <a:xfrm>
            <a:off x="4797501" y="2318002"/>
            <a:ext cx="609934" cy="375314"/>
          </a:xfrm>
          <a:prstGeom prst="stripedRightArrow">
            <a:avLst/>
          </a:prstGeom>
          <a:solidFill>
            <a:srgbClr val="869A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xmlns="" id="{1E0D32A5-2DC1-8C4B-827C-8EA5C54D44CE}"/>
              </a:ext>
            </a:extLst>
          </p:cNvPr>
          <p:cNvSpPr txBox="1"/>
          <p:nvPr/>
        </p:nvSpPr>
        <p:spPr>
          <a:xfrm>
            <a:off x="5430564" y="2724513"/>
            <a:ext cx="3669112" cy="1477328"/>
          </a:xfrm>
          <a:prstGeom prst="rect">
            <a:avLst/>
          </a:prstGeom>
          <a:noFill/>
        </p:spPr>
        <p:txBody>
          <a:bodyPr wrap="square" rtlCol="0">
            <a:spAutoFit/>
          </a:bodyPr>
          <a:lstStyle/>
          <a:p>
            <a:r>
              <a:rPr lang="fr-FR" dirty="0">
                <a:latin typeface="Calibri" panose="020F0502020204030204" pitchFamily="34" charset="0"/>
                <a:cs typeface="Calibri" panose="020F0502020204030204" pitchFamily="34" charset="0"/>
              </a:rPr>
              <a:t>Mauvaise manipulation n=101</a:t>
            </a:r>
          </a:p>
          <a:p>
            <a:r>
              <a:rPr lang="fr-FR" dirty="0">
                <a:latin typeface="Calibri" panose="020F0502020204030204" pitchFamily="34" charset="0"/>
                <a:cs typeface="Calibri" panose="020F0502020204030204" pitchFamily="34" charset="0"/>
              </a:rPr>
              <a:t>Doublon n=26</a:t>
            </a:r>
          </a:p>
          <a:p>
            <a:r>
              <a:rPr lang="fr-FR" dirty="0">
                <a:latin typeface="Calibri" panose="020F0502020204030204" pitchFamily="34" charset="0"/>
                <a:cs typeface="Calibri" panose="020F0502020204030204" pitchFamily="34" charset="0"/>
              </a:rPr>
              <a:t>Erreur d’affichage du dispositif n=23</a:t>
            </a:r>
          </a:p>
          <a:p>
            <a:r>
              <a:rPr lang="fr-FR" dirty="0">
                <a:latin typeface="Calibri" panose="020F0502020204030204" pitchFamily="34" charset="0"/>
                <a:cs typeface="Calibri" panose="020F0502020204030204" pitchFamily="34" charset="0"/>
              </a:rPr>
              <a:t>Dysfonctionnement de l’appareil de mesure n=19</a:t>
            </a:r>
          </a:p>
        </p:txBody>
      </p:sp>
      <p:sp>
        <p:nvSpPr>
          <p:cNvPr id="17" name="ZoneTexte 16">
            <a:extLst>
              <a:ext uri="{FF2B5EF4-FFF2-40B4-BE49-F238E27FC236}">
                <a16:creationId xmlns:a16="http://schemas.microsoft.com/office/drawing/2014/main" xmlns="" id="{9D9ED3DB-5CA5-5346-8524-8F247C835BE2}"/>
              </a:ext>
            </a:extLst>
          </p:cNvPr>
          <p:cNvSpPr txBox="1"/>
          <p:nvPr/>
        </p:nvSpPr>
        <p:spPr>
          <a:xfrm>
            <a:off x="2269855" y="750233"/>
            <a:ext cx="3793718" cy="646331"/>
          </a:xfrm>
          <a:prstGeom prst="rect">
            <a:avLst/>
          </a:prstGeom>
          <a:noFill/>
        </p:spPr>
        <p:txBody>
          <a:bodyPr wrap="square" rtlCol="0">
            <a:spAutoFit/>
          </a:bodyPr>
          <a:lstStyle/>
          <a:p>
            <a:r>
              <a:rPr lang="fr-BE" dirty="0">
                <a:latin typeface="Calibri" panose="020F0502020204030204" pitchFamily="34" charset="0"/>
                <a:cs typeface="Calibri" panose="020F0502020204030204" pitchFamily="34" charset="0"/>
              </a:rPr>
              <a:t>Nombre médian d’alertes n=29 (4-84</a:t>
            </a:r>
            <a:r>
              <a:rPr lang="fr-BE" dirty="0"/>
              <a:t>) </a:t>
            </a:r>
          </a:p>
          <a:p>
            <a:endParaRPr lang="fr-FR" dirty="0"/>
          </a:p>
        </p:txBody>
      </p:sp>
      <p:sp>
        <p:nvSpPr>
          <p:cNvPr id="19" name="Titre 1"/>
          <p:cNvSpPr txBox="1">
            <a:spLocks/>
          </p:cNvSpPr>
          <p:nvPr/>
        </p:nvSpPr>
        <p:spPr>
          <a:xfrm>
            <a:off x="4336" y="0"/>
            <a:ext cx="3729712" cy="991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t>Types d’alertes</a:t>
            </a:r>
            <a:br>
              <a:rPr kumimoji="0" lang="fr-BE" sz="4400" b="0" i="0" u="none" strike="noStrike" kern="1200" cap="none" spc="0" normalizeH="0" baseline="0" noProof="0" dirty="0" smtClean="0">
                <a:ln>
                  <a:noFill/>
                </a:ln>
                <a:solidFill>
                  <a:srgbClr val="4472C4">
                    <a:lumMod val="75000"/>
                  </a:srgbClr>
                </a:solidFill>
                <a:effectLst/>
                <a:uLnTx/>
                <a:uFillTx/>
                <a:latin typeface="Calibri Light" panose="020F0302020204030204"/>
                <a:ea typeface="+mj-ea"/>
                <a:cs typeface="+mj-cs"/>
              </a:rPr>
            </a:br>
            <a:endParaRPr kumimoji="0" lang="en-GB" sz="4400" b="0"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endParaRPr>
          </a:p>
        </p:txBody>
      </p:sp>
      <p:pic>
        <p:nvPicPr>
          <p:cNvPr id="20" name="Graphique 22" descr="Ambulance avec un remplissage uni">
            <a:extLst>
              <a:ext uri="{FF2B5EF4-FFF2-40B4-BE49-F238E27FC236}">
                <a16:creationId xmlns:a16="http://schemas.microsoft.com/office/drawing/2014/main" xmlns="" id="{6BF08084-C6A0-1344-8B0E-94E9090E1B7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659715" y="5158189"/>
            <a:ext cx="914400" cy="914400"/>
          </a:xfrm>
          <a:prstGeom prst="rect">
            <a:avLst/>
          </a:prstGeom>
        </p:spPr>
      </p:pic>
      <p:cxnSp>
        <p:nvCxnSpPr>
          <p:cNvPr id="21" name="Connecteur droit 20">
            <a:extLst>
              <a:ext uri="{FF2B5EF4-FFF2-40B4-BE49-F238E27FC236}">
                <a16:creationId xmlns:a16="http://schemas.microsoft.com/office/drawing/2014/main" xmlns="" id="{73E6AB36-2CDE-1948-B8BE-681C8D92E1C8}"/>
              </a:ext>
            </a:extLst>
          </p:cNvPr>
          <p:cNvCxnSpPr/>
          <p:nvPr/>
        </p:nvCxnSpPr>
        <p:spPr>
          <a:xfrm>
            <a:off x="2870976" y="5004798"/>
            <a:ext cx="47031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25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4</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1907704" y="2971318"/>
            <a:ext cx="6840760" cy="836712"/>
          </a:xfrm>
          <a:prstGeom prst="rect">
            <a:avLst/>
          </a:prstGeom>
        </p:spPr>
        <p:txBody>
          <a:bodyPr vert="horz" lIns="91440" tIns="45720" rIns="91440" bIns="45720" rtlCol="0" anchor="ctr">
            <a:noAutofit/>
          </a:bodyPr>
          <a:lstStyle/>
          <a:p>
            <a:pPr>
              <a:spcBef>
                <a:spcPct val="0"/>
              </a:spcBef>
              <a:defRPr/>
            </a:pPr>
            <a:r>
              <a:rPr lang="fr-FR" sz="3600" dirty="0">
                <a:solidFill>
                  <a:srgbClr val="0033CC"/>
                </a:solidFill>
                <a:latin typeface="Calibri" panose="020F0502020204030204" pitchFamily="34" charset="0"/>
                <a:ea typeface="+mj-ea"/>
                <a:cs typeface="Calibri" panose="020F0502020204030204" pitchFamily="34" charset="0"/>
              </a:rPr>
              <a:t>Contexte- Objectifs - Méthodologie</a:t>
            </a:r>
          </a:p>
        </p:txBody>
      </p:sp>
    </p:spTree>
    <p:extLst>
      <p:ext uri="{BB962C8B-B14F-4D97-AF65-F5344CB8AC3E}">
        <p14:creationId xmlns:p14="http://schemas.microsoft.com/office/powerpoint/2010/main" val="3422646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40</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8" name="Espace réservé du contenu 3">
            <a:extLst>
              <a:ext uri="{FF2B5EF4-FFF2-40B4-BE49-F238E27FC236}">
                <a16:creationId xmlns:a16="http://schemas.microsoft.com/office/drawing/2014/main" xmlns="" id="{67B9BB45-4384-6942-B3F2-4D251EF32472}"/>
              </a:ext>
            </a:extLst>
          </p:cNvPr>
          <p:cNvSpPr txBox="1">
            <a:spLocks/>
          </p:cNvSpPr>
          <p:nvPr/>
        </p:nvSpPr>
        <p:spPr>
          <a:xfrm>
            <a:off x="2321659" y="2037597"/>
            <a:ext cx="642680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lgn="l" defTabSz="914400" rtl="0" eaLnBrk="1" fontAlgn="auto" latinLnBrk="0" hangingPunct="1">
              <a:lnSpc>
                <a:spcPct val="90000"/>
              </a:lnSpc>
              <a:spcBef>
                <a:spcPts val="5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Consultations du généraliste n=18</a:t>
            </a:r>
          </a:p>
          <a:p>
            <a:pPr marR="0" lvl="1" algn="l" defTabSz="914400" rtl="0" eaLnBrk="1" fontAlgn="auto" latinLnBrk="0" hangingPunct="1">
              <a:lnSpc>
                <a:spcPct val="90000"/>
              </a:lnSpc>
              <a:spcBef>
                <a:spcPts val="5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Consultation d’un spécialiste n=2</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Ajustement thérapeutique n=20</a:t>
            </a:r>
          </a:p>
          <a:p>
            <a:pPr marR="0" lvl="2" algn="l" defTabSz="914400" rtl="0" eaLnBrk="1" fontAlgn="auto" latinLnBrk="0" hangingPunct="1">
              <a:lnSpc>
                <a:spcPct val="90000"/>
              </a:lnSpc>
              <a:spcBef>
                <a:spcPts val="500"/>
              </a:spcBef>
              <a:spcAft>
                <a:spcPts val="0"/>
              </a:spcAft>
              <a:buClrTx/>
              <a:buSzTx/>
              <a:tabLst/>
              <a:defRPr/>
            </a:pPr>
            <a:r>
              <a:rPr kumimoji="0" lang="fr-FR"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Adaptation des hypotenseurs et diurétiques</a:t>
            </a:r>
          </a:p>
          <a:p>
            <a:pPr marR="0" lvl="2" algn="l" defTabSz="914400" rtl="0" eaLnBrk="1" fontAlgn="auto" latinLnBrk="0" hangingPunct="1">
              <a:lnSpc>
                <a:spcPct val="90000"/>
              </a:lnSpc>
              <a:spcBef>
                <a:spcPts val="500"/>
              </a:spcBef>
              <a:spcAft>
                <a:spcPts val="0"/>
              </a:spcAft>
              <a:buClrTx/>
              <a:buSzTx/>
              <a:tabLst/>
              <a:defRPr/>
            </a:pPr>
            <a:r>
              <a:rPr kumimoji="0" lang="fr-FR"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Aspects nutritionnels</a:t>
            </a:r>
          </a:p>
          <a:p>
            <a:pPr marR="0" lvl="2" algn="l" defTabSz="914400" rtl="0" eaLnBrk="1" fontAlgn="auto" latinLnBrk="0" hangingPunct="1">
              <a:lnSpc>
                <a:spcPct val="90000"/>
              </a:lnSpc>
              <a:spcBef>
                <a:spcPts val="500"/>
              </a:spcBef>
              <a:spcAft>
                <a:spcPts val="0"/>
              </a:spcAft>
              <a:buClrTx/>
              <a:buSzTx/>
              <a:tabLst/>
              <a:defRPr/>
            </a:pPr>
            <a:endParaRPr kumimoji="0" lang="fr-FR" sz="20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Ajustement des aides à domicile n=2</a:t>
            </a:r>
          </a:p>
          <a:p>
            <a:pPr marR="0" lvl="1" algn="l" defTabSz="914400" rtl="0" eaLnBrk="1" fontAlgn="auto" latinLnBrk="0" hangingPunct="1">
              <a:lnSpc>
                <a:spcPct val="90000"/>
              </a:lnSpc>
              <a:spcBef>
                <a:spcPts val="500"/>
              </a:spcBef>
              <a:spcAft>
                <a:spcPts val="0"/>
              </a:spcAft>
              <a:buClrTx/>
              <a:buSzTx/>
              <a:tabLst/>
              <a:defRPr/>
            </a:pPr>
            <a:endPar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R="0" lvl="1" algn="l" defTabSz="914400" rtl="0" eaLnBrk="1" fontAlgn="auto" latinLnBrk="0" hangingPunct="1">
              <a:lnSpc>
                <a:spcPct val="90000"/>
              </a:lnSpc>
              <a:spcBef>
                <a:spcPts val="5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Hospitalisations n=8</a:t>
            </a:r>
            <a:endPar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 name="Graphique 5" descr="Homme médecin avec un remplissage uni">
            <a:extLst>
              <a:ext uri="{FF2B5EF4-FFF2-40B4-BE49-F238E27FC236}">
                <a16:creationId xmlns:a16="http://schemas.microsoft.com/office/drawing/2014/main" xmlns="" id="{A57C734B-977E-8C43-B6EE-7C71591D5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7845" y="1874324"/>
            <a:ext cx="725418" cy="914400"/>
          </a:xfrm>
          <a:prstGeom prst="rect">
            <a:avLst/>
          </a:prstGeom>
        </p:spPr>
      </p:pic>
      <p:pic>
        <p:nvPicPr>
          <p:cNvPr id="11" name="Graphique 8" descr="Médecine avec un remplissage uni">
            <a:extLst>
              <a:ext uri="{FF2B5EF4-FFF2-40B4-BE49-F238E27FC236}">
                <a16:creationId xmlns:a16="http://schemas.microsoft.com/office/drawing/2014/main" xmlns="" id="{5ED73C27-D23D-E74B-AA74-4D2C166001B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18149" y="3140891"/>
            <a:ext cx="725418" cy="914400"/>
          </a:xfrm>
          <a:prstGeom prst="rect">
            <a:avLst/>
          </a:prstGeom>
        </p:spPr>
      </p:pic>
      <p:pic>
        <p:nvPicPr>
          <p:cNvPr id="12" name="Graphique 12" descr="Maison avec un remplissage uni">
            <a:extLst>
              <a:ext uri="{FF2B5EF4-FFF2-40B4-BE49-F238E27FC236}">
                <a16:creationId xmlns:a16="http://schemas.microsoft.com/office/drawing/2014/main" xmlns="" id="{109E5413-FA29-2149-AF6A-589AB410C0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18149" y="4139125"/>
            <a:ext cx="725418" cy="914400"/>
          </a:xfrm>
          <a:prstGeom prst="rect">
            <a:avLst/>
          </a:prstGeom>
        </p:spPr>
      </p:pic>
      <p:pic>
        <p:nvPicPr>
          <p:cNvPr id="14" name="Graphique 16" descr="Impatient avec un remplissage uni">
            <a:extLst>
              <a:ext uri="{FF2B5EF4-FFF2-40B4-BE49-F238E27FC236}">
                <a16:creationId xmlns:a16="http://schemas.microsoft.com/office/drawing/2014/main" xmlns="" id="{8C66F9EA-9EB4-E045-9029-C47566FA76C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18149" y="5137359"/>
            <a:ext cx="725418" cy="914400"/>
          </a:xfrm>
          <a:prstGeom prst="rect">
            <a:avLst/>
          </a:prstGeom>
        </p:spPr>
      </p:pic>
      <p:sp>
        <p:nvSpPr>
          <p:cNvPr id="2" name="Rectangle 1"/>
          <p:cNvSpPr/>
          <p:nvPr/>
        </p:nvSpPr>
        <p:spPr>
          <a:xfrm>
            <a:off x="0" y="26958"/>
            <a:ext cx="6228184"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4400" b="0" i="0" u="none" strike="noStrike" kern="0" cap="none" spc="0" normalizeH="0" baseline="0" noProof="0" dirty="0" smtClean="0">
                <a:ln>
                  <a:noFill/>
                </a:ln>
                <a:solidFill>
                  <a:srgbClr val="4472C4">
                    <a:lumMod val="75000"/>
                  </a:srgbClr>
                </a:solidFill>
                <a:effectLst/>
                <a:uLnTx/>
                <a:uFillTx/>
                <a:latin typeface="Calibri Light" panose="020F0302020204030204"/>
                <a:ea typeface="+mj-ea"/>
                <a:cs typeface="+mj-cs"/>
              </a:rPr>
              <a:t>Conséquences des alertes </a:t>
            </a:r>
            <a:endParaRPr kumimoji="0" lang="fr-BE"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13360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41</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2" name="Rectangle 1"/>
          <p:cNvSpPr/>
          <p:nvPr/>
        </p:nvSpPr>
        <p:spPr>
          <a:xfrm>
            <a:off x="0" y="26958"/>
            <a:ext cx="6228184"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BE" sz="4400" b="0" i="0" u="none" strike="noStrike" kern="0" cap="none" spc="0" normalizeH="0" baseline="0" noProof="0" dirty="0" smtClean="0">
                <a:ln>
                  <a:noFill/>
                </a:ln>
                <a:solidFill>
                  <a:srgbClr val="4472C4">
                    <a:lumMod val="75000"/>
                  </a:srgbClr>
                </a:solidFill>
                <a:effectLst/>
                <a:uLnTx/>
                <a:uFillTx/>
                <a:latin typeface="Calibri Light" panose="020F0302020204030204"/>
                <a:ea typeface="+mj-ea"/>
                <a:cs typeface="+mj-cs"/>
              </a:rPr>
              <a:t>Suivi à 6 mois</a:t>
            </a:r>
            <a:endParaRPr kumimoji="0" lang="fr-BE" sz="1800" b="0" i="0" u="none" strike="noStrike" kern="0" cap="none" spc="0" normalizeH="0" baseline="0" noProof="0" dirty="0" smtClean="0">
              <a:ln>
                <a:noFill/>
              </a:ln>
              <a:solidFill>
                <a:sysClr val="windowText" lastClr="000000"/>
              </a:solidFill>
              <a:effectLst/>
              <a:uLnTx/>
              <a:uFillTx/>
            </a:endParaRPr>
          </a:p>
        </p:txBody>
      </p:sp>
      <p:sp>
        <p:nvSpPr>
          <p:cNvPr id="15" name="Espace réservé du contenu 3">
            <a:extLst>
              <a:ext uri="{FF2B5EF4-FFF2-40B4-BE49-F238E27FC236}">
                <a16:creationId xmlns="" xmlns:a16="http://schemas.microsoft.com/office/drawing/2014/main" id="{67B9BB45-4384-6942-B3F2-4D251EF32472}"/>
              </a:ext>
            </a:extLst>
          </p:cNvPr>
          <p:cNvSpPr txBox="1">
            <a:spLocks/>
          </p:cNvSpPr>
          <p:nvPr/>
        </p:nvSpPr>
        <p:spPr>
          <a:xfrm>
            <a:off x="1425633" y="1484784"/>
            <a:ext cx="77910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12 hospitalisations (pour 6 patients différents)</a:t>
            </a:r>
          </a:p>
          <a:p>
            <a:pPr marR="0" lvl="1" algn="l" defTabSz="914400" rtl="0" eaLnBrk="1" fontAlgn="auto" latinLnBrk="0" hangingPunct="1">
              <a:lnSpc>
                <a:spcPct val="90000"/>
              </a:lnSpc>
              <a:spcBef>
                <a:spcPts val="500"/>
              </a:spcBef>
              <a:spcAft>
                <a:spcPts val="0"/>
              </a:spcAft>
              <a:buClrTx/>
              <a:buSzTx/>
              <a:tabLst/>
              <a:defRPr/>
            </a:pPr>
            <a:r>
              <a:rPr kumimoji="0" lang="fr-F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5 hospitalisations liées à la pathologie BPCO ou IC</a:t>
            </a:r>
          </a:p>
          <a:p>
            <a:pPr marR="0" lvl="1" algn="l" defTabSz="914400" rtl="0" eaLnBrk="1" fontAlgn="auto" latinLnBrk="0" hangingPunct="1">
              <a:lnSpc>
                <a:spcPct val="90000"/>
              </a:lnSpc>
              <a:spcBef>
                <a:spcPts val="500"/>
              </a:spcBef>
              <a:spcAft>
                <a:spcPts val="0"/>
              </a:spcAft>
              <a:buClrTx/>
              <a:buSzTx/>
              <a:tabLst/>
              <a:defRPr/>
            </a:pPr>
            <a:r>
              <a:rPr kumimoji="0" lang="fr-F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7 hospitalisations non liées à l’une des deux pathologies</a:t>
            </a:r>
          </a:p>
          <a:p>
            <a:pPr marR="0" lvl="1" algn="l" defTabSz="914400" rtl="0" eaLnBrk="1" fontAlgn="auto" latinLnBrk="0" hangingPunct="1">
              <a:lnSpc>
                <a:spcPct val="90000"/>
              </a:lnSpc>
              <a:spcBef>
                <a:spcPts val="500"/>
              </a:spcBef>
              <a:spcAft>
                <a:spcPts val="0"/>
              </a:spcAft>
              <a:buClrTx/>
              <a:buSzTx/>
              <a:tabLst/>
              <a:defRPr/>
            </a:pPr>
            <a:r>
              <a:rPr kumimoji="0" lang="fr-F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5 hospitalisations programmées</a:t>
            </a:r>
          </a:p>
          <a:p>
            <a:pPr marR="0" lvl="1" algn="l" defTabSz="914400" rtl="0" eaLnBrk="1" fontAlgn="auto" latinLnBrk="0" hangingPunct="1">
              <a:lnSpc>
                <a:spcPct val="90000"/>
              </a:lnSpc>
              <a:spcBef>
                <a:spcPts val="500"/>
              </a:spcBef>
              <a:spcAft>
                <a:spcPts val="0"/>
              </a:spcAft>
              <a:buClrTx/>
              <a:buSzTx/>
              <a:tabLst/>
              <a:defRPr/>
            </a:pPr>
            <a:endParaRPr kumimoji="0" lang="fr-FR"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4 consultations en urgence du MG</a:t>
            </a:r>
          </a:p>
          <a:p>
            <a:pPr marR="0" lvl="0" algn="l" defTabSz="914400" rtl="0" eaLnBrk="1" fontAlgn="auto" latinLnBrk="0" hangingPunct="1">
              <a:lnSpc>
                <a:spcPct val="90000"/>
              </a:lnSpc>
              <a:spcBef>
                <a:spcPts val="1000"/>
              </a:spcBef>
              <a:spcAft>
                <a:spcPts val="0"/>
              </a:spcAft>
              <a:buClrTx/>
              <a:buSzTx/>
              <a:tabLst/>
              <a:defRPr/>
            </a:pPr>
            <a:endPar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tabLst/>
              <a:defRPr/>
            </a:pPr>
            <a:endPar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kumimoji="0" lang="fr-FR"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2 chutes</a:t>
            </a:r>
          </a:p>
          <a:p>
            <a:pPr marL="685800" marR="0" lvl="1" indent="-228600" algn="l" defTabSz="914400" rtl="0" eaLnBrk="1" fontAlgn="auto" latinLnBrk="0" hangingPunct="1">
              <a:lnSpc>
                <a:spcPct val="90000"/>
              </a:lnSpc>
              <a:spcBef>
                <a:spcPts val="500"/>
              </a:spcBef>
              <a:spcAft>
                <a:spcPts val="0"/>
              </a:spcAft>
              <a:buClrTx/>
              <a:buSzTx/>
              <a:buFontTx/>
              <a:buChar char="-"/>
              <a:tabLst/>
              <a:defRPr/>
            </a:pPr>
            <a:endPar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6" name="Graphique 5" descr="Impatient contour">
            <a:extLst>
              <a:ext uri="{FF2B5EF4-FFF2-40B4-BE49-F238E27FC236}">
                <a16:creationId xmlns="" xmlns:a16="http://schemas.microsoft.com/office/drawing/2014/main" id="{664391AD-1A96-6540-9E48-D790FFE4998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185" y="1303334"/>
            <a:ext cx="1340448" cy="1340448"/>
          </a:xfrm>
          <a:prstGeom prst="rect">
            <a:avLst/>
          </a:prstGeom>
        </p:spPr>
      </p:pic>
      <p:pic>
        <p:nvPicPr>
          <p:cNvPr id="17" name="Graphique 8" descr="Stéthoscope contour">
            <a:extLst>
              <a:ext uri="{FF2B5EF4-FFF2-40B4-BE49-F238E27FC236}">
                <a16:creationId xmlns="" xmlns:a16="http://schemas.microsoft.com/office/drawing/2014/main" id="{4B16F460-D77E-6847-A037-EE3312EA0B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19327" y="3356992"/>
            <a:ext cx="914400" cy="914400"/>
          </a:xfrm>
          <a:prstGeom prst="rect">
            <a:avLst/>
          </a:prstGeom>
        </p:spPr>
      </p:pic>
      <p:pic>
        <p:nvPicPr>
          <p:cNvPr id="18" name="Graphique 12" descr="Glissant avec un remplissage uni">
            <a:extLst>
              <a:ext uri="{FF2B5EF4-FFF2-40B4-BE49-F238E27FC236}">
                <a16:creationId xmlns="" xmlns:a16="http://schemas.microsoft.com/office/drawing/2014/main" id="{473F2700-B712-1847-8E3F-C6A75E3A44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19327" y="4581128"/>
            <a:ext cx="914400" cy="914400"/>
          </a:xfrm>
          <a:prstGeom prst="rect">
            <a:avLst/>
          </a:prstGeom>
        </p:spPr>
      </p:pic>
    </p:spTree>
    <p:extLst>
      <p:ext uri="{BB962C8B-B14F-4D97-AF65-F5344CB8AC3E}">
        <p14:creationId xmlns:p14="http://schemas.microsoft.com/office/powerpoint/2010/main" val="4045802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42</a:t>
            </a:fld>
            <a:endParaRPr lang="fr-BE"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4" name="Rectangle 3"/>
          <p:cNvSpPr/>
          <p:nvPr/>
        </p:nvSpPr>
        <p:spPr>
          <a:xfrm>
            <a:off x="2545369" y="1916832"/>
            <a:ext cx="6048672" cy="3662541"/>
          </a:xfrm>
          <a:prstGeom prst="rect">
            <a:avLst/>
          </a:prstGeom>
        </p:spPr>
        <p:txBody>
          <a:bodyPr wrap="square">
            <a:spAutoFit/>
          </a:bodyPr>
          <a:lstStyle/>
          <a:p>
            <a:pPr marR="0" lvl="0" indent="0" algn="ctr" fontAlgn="auto">
              <a:spcBef>
                <a:spcPct val="0"/>
              </a:spcBef>
              <a:spcAft>
                <a:spcPts val="0"/>
              </a:spcAft>
              <a:buClrTx/>
              <a:buSzTx/>
              <a:buFontTx/>
              <a:buNone/>
              <a:tabLst/>
              <a:defRPr/>
            </a:pPr>
            <a:r>
              <a:rPr lang="fr-FR" sz="4000" b="1" dirty="0">
                <a:solidFill>
                  <a:srgbClr val="000099"/>
                </a:solidFill>
                <a:latin typeface="Calibri" panose="020F0502020204030204" pitchFamily="34" charset="0"/>
                <a:cs typeface="Calibri" panose="020F0502020204030204" pitchFamily="34" charset="0"/>
              </a:rPr>
              <a:t>Conclusions </a:t>
            </a:r>
            <a:r>
              <a:rPr lang="fr-FR" sz="4000" b="1" dirty="0" smtClean="0">
                <a:solidFill>
                  <a:srgbClr val="000099"/>
                </a:solidFill>
                <a:latin typeface="Calibri" panose="020F0502020204030204" pitchFamily="34" charset="0"/>
                <a:cs typeface="Calibri" panose="020F0502020204030204" pitchFamily="34" charset="0"/>
              </a:rPr>
              <a:t>– Discussions</a:t>
            </a:r>
          </a:p>
          <a:p>
            <a:pPr marR="0" lvl="0" indent="0" algn="ctr" fontAlgn="auto">
              <a:spcBef>
                <a:spcPct val="0"/>
              </a:spcBef>
              <a:spcAft>
                <a:spcPts val="0"/>
              </a:spcAft>
              <a:buClrTx/>
              <a:buSzTx/>
              <a:buFontTx/>
              <a:buNone/>
              <a:tabLst/>
              <a:defRPr/>
            </a:pPr>
            <a:endParaRPr lang="fr-FR" sz="4000" b="1" dirty="0">
              <a:solidFill>
                <a:srgbClr val="000099"/>
              </a:solidFill>
              <a:latin typeface="Calibri" panose="020F0502020204030204" pitchFamily="34" charset="0"/>
              <a:cs typeface="Calibri" panose="020F0502020204030204" pitchFamily="34" charset="0"/>
            </a:endParaRPr>
          </a:p>
          <a:p>
            <a:pPr marR="0" lvl="0" indent="0" algn="ctr" fontAlgn="auto">
              <a:spcBef>
                <a:spcPct val="0"/>
              </a:spcBef>
              <a:spcAft>
                <a:spcPts val="0"/>
              </a:spcAft>
              <a:buClrTx/>
              <a:buSzTx/>
              <a:buFontTx/>
              <a:buNone/>
              <a:tabLst/>
              <a:defRPr/>
            </a:pPr>
            <a:r>
              <a:rPr lang="fr-FR" sz="4000" b="1" dirty="0" smtClean="0">
                <a:solidFill>
                  <a:srgbClr val="000099"/>
                </a:solidFill>
                <a:latin typeface="Calibri" panose="020F0502020204030204" pitchFamily="34" charset="0"/>
                <a:cs typeface="Calibri" panose="020F0502020204030204" pitchFamily="34" charset="0"/>
              </a:rPr>
              <a:t>Marie </a:t>
            </a:r>
            <a:r>
              <a:rPr lang="fr-FR" sz="4000" b="1" dirty="0" err="1" smtClean="0">
                <a:solidFill>
                  <a:srgbClr val="000099"/>
                </a:solidFill>
                <a:latin typeface="Calibri" panose="020F0502020204030204" pitchFamily="34" charset="0"/>
                <a:cs typeface="Calibri" panose="020F0502020204030204" pitchFamily="34" charset="0"/>
              </a:rPr>
              <a:t>Pierard</a:t>
            </a:r>
            <a:endParaRPr lang="fr-FR" sz="4000" b="1" dirty="0" smtClean="0">
              <a:solidFill>
                <a:srgbClr val="000099"/>
              </a:solidFill>
              <a:latin typeface="Calibri" panose="020F0502020204030204" pitchFamily="34" charset="0"/>
              <a:cs typeface="Calibri" panose="020F0502020204030204" pitchFamily="34" charset="0"/>
            </a:endParaRPr>
          </a:p>
          <a:p>
            <a:pPr marR="0" lvl="0" indent="0" algn="ctr" fontAlgn="auto">
              <a:spcBef>
                <a:spcPct val="0"/>
              </a:spcBef>
              <a:spcAft>
                <a:spcPts val="0"/>
              </a:spcAft>
              <a:buClrTx/>
              <a:buSzTx/>
              <a:buFontTx/>
              <a:buNone/>
              <a:tabLst/>
              <a:defRPr/>
            </a:pPr>
            <a:endParaRPr lang="fr-FR" sz="4000" dirty="0">
              <a:solidFill>
                <a:srgbClr val="000099"/>
              </a:solidFill>
              <a:latin typeface="Calibri" panose="020F0502020204030204" pitchFamily="34" charset="0"/>
              <a:cs typeface="Calibri" panose="020F0502020204030204" pitchFamily="34" charset="0"/>
            </a:endParaRPr>
          </a:p>
          <a:p>
            <a:pPr marR="0" lvl="0" indent="0" fontAlgn="auto">
              <a:spcBef>
                <a:spcPct val="0"/>
              </a:spcBef>
              <a:spcAft>
                <a:spcPts val="0"/>
              </a:spcAft>
              <a:buClrTx/>
              <a:buSzTx/>
              <a:buFontTx/>
              <a:buNone/>
              <a:tabLst/>
              <a:defRPr/>
            </a:pPr>
            <a:r>
              <a:rPr lang="fr-FR" sz="2400" dirty="0">
                <a:latin typeface="Calibri" panose="020F0502020204030204" pitchFamily="34" charset="0"/>
                <a:cs typeface="Calibri" panose="020F0502020204030204" pitchFamily="34" charset="0"/>
              </a:rPr>
              <a:t>Conseillère Secteur Soins infirmiers à domicile Fédération des Centres de Services à Domicile - FCSD</a:t>
            </a:r>
          </a:p>
        </p:txBody>
      </p:sp>
    </p:spTree>
    <p:extLst>
      <p:ext uri="{BB962C8B-B14F-4D97-AF65-F5344CB8AC3E}">
        <p14:creationId xmlns:p14="http://schemas.microsoft.com/office/powerpoint/2010/main" val="2234506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43</a:t>
            </a:fld>
            <a:endParaRPr lang="fr-BE" dirty="0"/>
          </a:p>
        </p:txBody>
      </p:sp>
      <p:sp>
        <p:nvSpPr>
          <p:cNvPr id="6" name="Rectangle 5"/>
          <p:cNvSpPr/>
          <p:nvPr/>
        </p:nvSpPr>
        <p:spPr>
          <a:xfrm>
            <a:off x="0" y="332656"/>
            <a:ext cx="5940152" cy="1323439"/>
          </a:xfrm>
          <a:prstGeom prst="rect">
            <a:avLst/>
          </a:prstGeom>
        </p:spPr>
        <p:txBody>
          <a:bodyPr wrap="square">
            <a:spAutoFit/>
          </a:bodyPr>
          <a:lstStyle/>
          <a:p>
            <a:r>
              <a:rPr lang="fr-FR" sz="4000" b="1" dirty="0">
                <a:solidFill>
                  <a:srgbClr val="000099"/>
                </a:solidFill>
                <a:latin typeface="Calibri" panose="020F0502020204030204" pitchFamily="34" charset="0"/>
                <a:cs typeface="Calibri" panose="020F0502020204030204" pitchFamily="34" charset="0"/>
              </a:rPr>
              <a:t>Sélection des profils patients éligibles</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Rectangle 8"/>
          <p:cNvSpPr/>
          <p:nvPr/>
        </p:nvSpPr>
        <p:spPr>
          <a:xfrm>
            <a:off x="1046700" y="2492896"/>
            <a:ext cx="7862766" cy="2777683"/>
          </a:xfrm>
          <a:prstGeom prst="rect">
            <a:avLst/>
          </a:prstGeom>
        </p:spPr>
        <p:txBody>
          <a:bodyPr wrap="square">
            <a:spAutoFit/>
          </a:bodyPr>
          <a:lstStyle/>
          <a:p>
            <a:pPr marL="285750" indent="-285750">
              <a:buFont typeface="Arial" charset="0"/>
              <a:buChar char="•"/>
            </a:pPr>
            <a:r>
              <a:rPr lang="fr-FR" dirty="0" smtClean="0">
                <a:latin typeface="Calibri" panose="020F0502020204030204" pitchFamily="34" charset="0"/>
                <a:cs typeface="Calibri" panose="020F0502020204030204" pitchFamily="34" charset="0"/>
              </a:rPr>
              <a:t>Etude </a:t>
            </a:r>
            <a:r>
              <a:rPr lang="fr-FR" dirty="0">
                <a:latin typeface="Calibri" panose="020F0502020204030204" pitchFamily="34" charset="0"/>
                <a:cs typeface="Calibri" panose="020F0502020204030204" pitchFamily="34" charset="0"/>
              </a:rPr>
              <a:t>faisable pour un certain </a:t>
            </a:r>
            <a:r>
              <a:rPr lang="fr-FR" dirty="0" smtClean="0">
                <a:latin typeface="Calibri" panose="020F0502020204030204" pitchFamily="34" charset="0"/>
                <a:cs typeface="Calibri" panose="020F0502020204030204" pitchFamily="34" charset="0"/>
              </a:rPr>
              <a:t>« profil patient » sélectionné:</a:t>
            </a:r>
          </a:p>
          <a:p>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 Quid de la fracture numérique d’origine diverse? </a:t>
            </a:r>
          </a:p>
          <a:p>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 Quid des zones blanches sur lesquelles nous n’avons pas d’emprise? </a:t>
            </a:r>
          </a:p>
          <a:p>
            <a:endParaRPr lang="fr-FR"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dirty="0">
                <a:latin typeface="Calibri" panose="020F0502020204030204" pitchFamily="34" charset="0"/>
                <a:cs typeface="Calibri" panose="020F0502020204030204" pitchFamily="34" charset="0"/>
              </a:rPr>
              <a:t>Globalité de l’approche versus focus pathologie </a:t>
            </a:r>
            <a:r>
              <a:rPr lang="fr-FR" dirty="0" smtClean="0">
                <a:latin typeface="Calibri" panose="020F0502020204030204" pitchFamily="34" charset="0"/>
                <a:cs typeface="Calibri" panose="020F0502020204030204" pitchFamily="34" charset="0"/>
              </a:rPr>
              <a:t>principale:</a:t>
            </a:r>
          </a:p>
          <a:p>
            <a:pPr marL="1200150" lvl="2" indent="-285750">
              <a:buFontTx/>
              <a:buChar char="-"/>
            </a:pPr>
            <a:r>
              <a:rPr lang="fr-FR" dirty="0" smtClean="0">
                <a:latin typeface="Calibri" panose="020F0502020204030204" pitchFamily="34" charset="0"/>
                <a:cs typeface="Calibri" panose="020F0502020204030204" pitchFamily="34" charset="0"/>
              </a:rPr>
              <a:t>Le numérique nous demande-t-il de fractionner notre patient? </a:t>
            </a:r>
          </a:p>
          <a:p>
            <a:pPr marL="1200150" lvl="2" indent="-285750">
              <a:buFontTx/>
              <a:buChar char="-"/>
            </a:pPr>
            <a:r>
              <a:rPr lang="fr-FR" dirty="0" smtClean="0">
                <a:latin typeface="Calibri" panose="020F0502020204030204" pitchFamily="34" charset="0"/>
                <a:cs typeface="Calibri" panose="020F0502020204030204" pitchFamily="34" charset="0"/>
              </a:rPr>
              <a:t>Comment renforcer une approche holistique du patient dans nos pratiques numériques nouvelles?</a:t>
            </a:r>
          </a:p>
          <a:p>
            <a:pPr>
              <a:lnSpc>
                <a:spcPts val="1500"/>
              </a:lnSpc>
            </a:pPr>
            <a:endParaRPr lang="fr-BE" dirty="0">
              <a:cs typeface="Calibri"/>
            </a:endParaRPr>
          </a:p>
          <a:p>
            <a:endParaRPr lang="nl-NL" dirty="0"/>
          </a:p>
        </p:txBody>
      </p:sp>
    </p:spTree>
    <p:extLst>
      <p:ext uri="{BB962C8B-B14F-4D97-AF65-F5344CB8AC3E}">
        <p14:creationId xmlns:p14="http://schemas.microsoft.com/office/powerpoint/2010/main" val="2520164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44</a:t>
            </a:fld>
            <a:endParaRPr lang="fr-BE" dirty="0"/>
          </a:p>
        </p:txBody>
      </p:sp>
      <p:pic>
        <p:nvPicPr>
          <p:cNvPr id="4" name="Picture 2" descr="https://img.over-blog-kiwi.com/1/49/06/51/20190216/ob_d230b2_cd91-les-assises-par-jancry-13-e147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199354"/>
            <a:ext cx="7765589" cy="46790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522" y="36859"/>
            <a:ext cx="6001638" cy="2123658"/>
          </a:xfrm>
          <a:prstGeom prst="rect">
            <a:avLst/>
          </a:prstGeom>
        </p:spPr>
        <p:txBody>
          <a:bodyPr wrap="square">
            <a:spAutoFit/>
          </a:bodyPr>
          <a:lstStyle/>
          <a:p>
            <a:pPr algn="ctr"/>
            <a:r>
              <a:rPr lang="fr-FR" sz="4400" dirty="0">
                <a:solidFill>
                  <a:srgbClr val="4472C4">
                    <a:lumMod val="75000"/>
                  </a:srgbClr>
                </a:solidFill>
                <a:latin typeface="Calibri Light" panose="020F0302020204030204"/>
                <a:ea typeface="+mj-ea"/>
                <a:cs typeface="+mj-cs"/>
              </a:rPr>
              <a:t>La technologie dans le suivi quotidien des patients</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Tree>
    <p:extLst>
      <p:ext uri="{BB962C8B-B14F-4D97-AF65-F5344CB8AC3E}">
        <p14:creationId xmlns:p14="http://schemas.microsoft.com/office/powerpoint/2010/main" val="28386932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45</a:t>
            </a:fld>
            <a:endParaRPr lang="fr-BE" dirty="0"/>
          </a:p>
        </p:txBody>
      </p:sp>
      <p:pic>
        <p:nvPicPr>
          <p:cNvPr id="5" name="Picture 2" descr="Marguerite des compétences du médecin générali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745432"/>
            <a:ext cx="5190424" cy="51125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2268"/>
            <a:ext cx="4211960" cy="2800767"/>
          </a:xfrm>
          <a:prstGeom prst="rect">
            <a:avLst/>
          </a:prstGeom>
        </p:spPr>
        <p:txBody>
          <a:bodyPr wrap="square">
            <a:spAutoFit/>
          </a:bodyPr>
          <a:lstStyle/>
          <a:p>
            <a:r>
              <a:rPr lang="fr-FR" sz="4400" dirty="0">
                <a:solidFill>
                  <a:srgbClr val="4472C4">
                    <a:lumMod val="75000"/>
                  </a:srgbClr>
                </a:solidFill>
                <a:latin typeface="Calibri Light" panose="020F0302020204030204"/>
                <a:ea typeface="+mj-ea"/>
                <a:cs typeface="+mj-cs"/>
              </a:rPr>
              <a:t>La technologie dans le suivi quotidien des patients</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Tree>
    <p:extLst>
      <p:ext uri="{BB962C8B-B14F-4D97-AF65-F5344CB8AC3E}">
        <p14:creationId xmlns:p14="http://schemas.microsoft.com/office/powerpoint/2010/main" val="40879116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46</a:t>
            </a:fld>
            <a:endParaRPr lang="fr-BE" dirty="0"/>
          </a:p>
        </p:txBody>
      </p:sp>
      <p:sp>
        <p:nvSpPr>
          <p:cNvPr id="4" name="Rectangle 3"/>
          <p:cNvSpPr/>
          <p:nvPr/>
        </p:nvSpPr>
        <p:spPr>
          <a:xfrm>
            <a:off x="1" y="429859"/>
            <a:ext cx="6372199" cy="1446550"/>
          </a:xfrm>
          <a:prstGeom prst="rect">
            <a:avLst/>
          </a:prstGeom>
        </p:spPr>
        <p:txBody>
          <a:bodyPr wrap="square">
            <a:spAutoFit/>
          </a:bodyPr>
          <a:lstStyle/>
          <a:p>
            <a:pPr algn="ctr"/>
            <a:r>
              <a:rPr lang="fr-FR" sz="4400" dirty="0">
                <a:solidFill>
                  <a:srgbClr val="4472C4">
                    <a:lumMod val="75000"/>
                  </a:srgbClr>
                </a:solidFill>
                <a:latin typeface="Calibri Light" panose="020F0302020204030204"/>
                <a:ea typeface="+mj-ea"/>
                <a:cs typeface="+mj-cs"/>
              </a:rPr>
              <a:t>Collaboration première ligne et effet frontière</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pic>
        <p:nvPicPr>
          <p:cNvPr id="7" name="Picture 2" descr="Humour en e-Santé... - MédecinGe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130" y="1751307"/>
            <a:ext cx="3960440" cy="485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70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47</a:t>
            </a:fld>
            <a:endParaRPr lang="fr-BE" dirty="0"/>
          </a:p>
        </p:txBody>
      </p:sp>
      <p:pic>
        <p:nvPicPr>
          <p:cNvPr id="4" name="Picture 2" descr="Rien à déclarer : la critique du film - CinéDweller"/>
          <p:cNvPicPr>
            <a:picLocks noChangeAspect="1" noChangeArrowheads="1"/>
          </p:cNvPicPr>
          <p:nvPr/>
        </p:nvPicPr>
        <p:blipFill rotWithShape="1">
          <a:blip r:embed="rId3">
            <a:extLst>
              <a:ext uri="{28A0092B-C50C-407E-A947-70E740481C1C}">
                <a14:useLocalDpi xmlns:a14="http://schemas.microsoft.com/office/drawing/2010/main" val="0"/>
              </a:ext>
            </a:extLst>
          </a:blip>
          <a:srcRect t="-63" b="37689"/>
          <a:stretch/>
        </p:blipFill>
        <p:spPr bwMode="auto">
          <a:xfrm>
            <a:off x="2082699" y="1628800"/>
            <a:ext cx="4891452" cy="49579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6372199" cy="1446550"/>
          </a:xfrm>
          <a:prstGeom prst="rect">
            <a:avLst/>
          </a:prstGeom>
        </p:spPr>
        <p:txBody>
          <a:bodyPr wrap="square">
            <a:spAutoFit/>
          </a:bodyPr>
          <a:lstStyle/>
          <a:p>
            <a:pPr algn="ctr"/>
            <a:r>
              <a:rPr lang="fr-FR" sz="4400" dirty="0">
                <a:solidFill>
                  <a:srgbClr val="4472C4">
                    <a:lumMod val="75000"/>
                  </a:srgbClr>
                </a:solidFill>
                <a:latin typeface="Calibri Light" panose="020F0302020204030204"/>
                <a:ea typeface="+mj-ea"/>
                <a:cs typeface="+mj-cs"/>
              </a:rPr>
              <a:t>Collaboration première ligne et effet frontière</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Tree>
    <p:extLst>
      <p:ext uri="{BB962C8B-B14F-4D97-AF65-F5344CB8AC3E}">
        <p14:creationId xmlns:p14="http://schemas.microsoft.com/office/powerpoint/2010/main" val="11427321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48</a:t>
            </a:fld>
            <a:endParaRPr lang="fr-BE" dirty="0"/>
          </a:p>
        </p:txBody>
      </p:sp>
      <p:sp>
        <p:nvSpPr>
          <p:cNvPr id="4" name="Rectangle 3"/>
          <p:cNvSpPr/>
          <p:nvPr/>
        </p:nvSpPr>
        <p:spPr>
          <a:xfrm>
            <a:off x="1547664" y="2060848"/>
            <a:ext cx="6984776" cy="1200329"/>
          </a:xfrm>
          <a:prstGeom prst="rect">
            <a:avLst/>
          </a:prstGeom>
        </p:spPr>
        <p:txBody>
          <a:bodyPr wrap="square">
            <a:spAutoFit/>
          </a:bodyPr>
          <a:lstStyle/>
          <a:p>
            <a:endParaRPr lang="fr-FR" dirty="0" smtClean="0">
              <a:cs typeface="Calibri"/>
            </a:endParaRPr>
          </a:p>
          <a:p>
            <a:endParaRPr lang="fr-FR" dirty="0" smtClean="0">
              <a:cs typeface="Calibri"/>
            </a:endParaRPr>
          </a:p>
          <a:p>
            <a:pPr marL="285750" indent="-285750">
              <a:buFont typeface="Arial" charset="0"/>
              <a:buChar char="•"/>
            </a:pPr>
            <a:endParaRPr lang="fr-FR" dirty="0" smtClean="0">
              <a:cs typeface="Calibri"/>
            </a:endParaRPr>
          </a:p>
          <a:p>
            <a:endParaRPr lang="nl-NL" dirty="0"/>
          </a:p>
        </p:txBody>
      </p:sp>
      <p:pic>
        <p:nvPicPr>
          <p:cNvPr id="5" name="Image 4"/>
          <p:cNvPicPr>
            <a:picLocks noChangeAspect="1"/>
          </p:cNvPicPr>
          <p:nvPr/>
        </p:nvPicPr>
        <p:blipFill>
          <a:blip r:embed="rId3"/>
          <a:stretch>
            <a:fillRect/>
          </a:stretch>
        </p:blipFill>
        <p:spPr>
          <a:xfrm>
            <a:off x="3192011" y="949786"/>
            <a:ext cx="2590800" cy="1762125"/>
          </a:xfrm>
          <a:prstGeom prst="rect">
            <a:avLst/>
          </a:prstGeom>
        </p:spPr>
      </p:pic>
      <p:pic>
        <p:nvPicPr>
          <p:cNvPr id="6" name="Image 5"/>
          <p:cNvPicPr>
            <a:picLocks noChangeAspect="1"/>
          </p:cNvPicPr>
          <p:nvPr/>
        </p:nvPicPr>
        <p:blipFill>
          <a:blip r:embed="rId4"/>
          <a:stretch>
            <a:fillRect/>
          </a:stretch>
        </p:blipFill>
        <p:spPr>
          <a:xfrm>
            <a:off x="1452632" y="1313753"/>
            <a:ext cx="1600786" cy="885203"/>
          </a:xfrm>
          <a:prstGeom prst="rect">
            <a:avLst/>
          </a:prstGeom>
        </p:spPr>
      </p:pic>
      <p:pic>
        <p:nvPicPr>
          <p:cNvPr id="7" name="Picture 22" descr="EU-SEC | Privacy Code of Conduct – Privacy Level Agreement Code of Conduc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78" t="10478" r="28115" b="9563"/>
          <a:stretch/>
        </p:blipFill>
        <p:spPr bwMode="auto">
          <a:xfrm>
            <a:off x="5921404" y="1403214"/>
            <a:ext cx="1355832" cy="64025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9" name="Espace réservé du titre 1"/>
          <p:cNvSpPr txBox="1">
            <a:spLocks/>
          </p:cNvSpPr>
          <p:nvPr/>
        </p:nvSpPr>
        <p:spPr>
          <a:xfrm>
            <a:off x="1835696" y="3389674"/>
            <a:ext cx="5832648" cy="836712"/>
          </a:xfrm>
          <a:prstGeom prst="rect">
            <a:avLst/>
          </a:prstGeom>
        </p:spPr>
        <p:txBody>
          <a:bodyPr vert="horz" lIns="91440" tIns="45720" rIns="91440" bIns="45720" rtlCol="0" anchor="ctr">
            <a:noAutofit/>
          </a:bodyPr>
          <a:lstStyle/>
          <a:p>
            <a:pPr algn="ctr">
              <a:spcBef>
                <a:spcPct val="0"/>
              </a:spcBef>
              <a:defRPr/>
            </a:pPr>
            <a:endParaRPr lang="fr-FR" sz="2400" dirty="0" smtClean="0">
              <a:solidFill>
                <a:srgbClr val="000099"/>
              </a:solidFill>
              <a:ea typeface="+mj-ea"/>
              <a:cs typeface="Calibri" panose="020F0502020204030204" pitchFamily="34" charset="0"/>
            </a:endParaRPr>
          </a:p>
        </p:txBody>
      </p:sp>
      <p:pic>
        <p:nvPicPr>
          <p:cNvPr id="10" name="Image 9"/>
          <p:cNvPicPr>
            <a:picLocks noChangeAspect="1"/>
          </p:cNvPicPr>
          <p:nvPr/>
        </p:nvPicPr>
        <p:blipFill>
          <a:blip r:embed="rId7"/>
          <a:stretch>
            <a:fillRect/>
          </a:stretch>
        </p:blipFill>
        <p:spPr>
          <a:xfrm>
            <a:off x="755576" y="2870033"/>
            <a:ext cx="3028950" cy="1514475"/>
          </a:xfrm>
          <a:prstGeom prst="rect">
            <a:avLst/>
          </a:prstGeom>
        </p:spPr>
      </p:pic>
      <p:pic>
        <p:nvPicPr>
          <p:cNvPr id="11" name="Picture 8" descr="Le porte-drapeaux, un rôle essentiel lors des cérémonies commémorativ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794" y="2857764"/>
            <a:ext cx="2857500" cy="1526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RECOMMANDATION relative aux traitements de données à caractère personnel à  des fins de marketing direct publié par l'APD • •• • DPO•pr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533" y="4542630"/>
            <a:ext cx="2337036" cy="921071"/>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10"/>
          <a:stretch>
            <a:fillRect/>
          </a:stretch>
        </p:blipFill>
        <p:spPr>
          <a:xfrm>
            <a:off x="5472848" y="4589055"/>
            <a:ext cx="2380481" cy="874645"/>
          </a:xfrm>
          <a:prstGeom prst="rect">
            <a:avLst/>
          </a:prstGeom>
        </p:spPr>
      </p:pic>
      <p:pic>
        <p:nvPicPr>
          <p:cNvPr id="14" name="Image 13"/>
          <p:cNvPicPr>
            <a:picLocks noChangeAspect="1"/>
          </p:cNvPicPr>
          <p:nvPr/>
        </p:nvPicPr>
        <p:blipFill>
          <a:blip r:embed="rId11"/>
          <a:stretch>
            <a:fillRect/>
          </a:stretch>
        </p:blipFill>
        <p:spPr>
          <a:xfrm>
            <a:off x="891091" y="5691974"/>
            <a:ext cx="2757920" cy="873897"/>
          </a:xfrm>
          <a:prstGeom prst="rect">
            <a:avLst/>
          </a:prstGeom>
        </p:spPr>
      </p:pic>
      <p:pic>
        <p:nvPicPr>
          <p:cNvPr id="15" name="Image 14"/>
          <p:cNvPicPr>
            <a:picLocks noChangeAspect="1"/>
          </p:cNvPicPr>
          <p:nvPr/>
        </p:nvPicPr>
        <p:blipFill>
          <a:blip r:embed="rId12"/>
          <a:stretch>
            <a:fillRect/>
          </a:stretch>
        </p:blipFill>
        <p:spPr>
          <a:xfrm>
            <a:off x="5695256" y="5589240"/>
            <a:ext cx="1935663" cy="755960"/>
          </a:xfrm>
          <a:prstGeom prst="rect">
            <a:avLst/>
          </a:prstGeom>
        </p:spPr>
      </p:pic>
    </p:spTree>
    <p:extLst>
      <p:ext uri="{BB962C8B-B14F-4D97-AF65-F5344CB8AC3E}">
        <p14:creationId xmlns:p14="http://schemas.microsoft.com/office/powerpoint/2010/main" val="3286528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49</a:t>
            </a:fld>
            <a:endParaRPr lang="fr-BE" dirty="0"/>
          </a:p>
        </p:txBody>
      </p:sp>
      <p:sp>
        <p:nvSpPr>
          <p:cNvPr id="4" name="Rectangle 3"/>
          <p:cNvSpPr/>
          <p:nvPr/>
        </p:nvSpPr>
        <p:spPr>
          <a:xfrm>
            <a:off x="899592" y="1780433"/>
            <a:ext cx="7272808" cy="4801314"/>
          </a:xfrm>
          <a:prstGeom prst="rect">
            <a:avLst/>
          </a:prstGeom>
        </p:spPr>
        <p:txBody>
          <a:bodyPr wrap="square">
            <a:spAutoFit/>
          </a:bodyPr>
          <a:lstStyle/>
          <a:p>
            <a:pPr algn="ctr"/>
            <a:endParaRPr lang="fr-FR" dirty="0">
              <a:solidFill>
                <a:srgbClr val="7030A0"/>
              </a:solidFill>
              <a:cs typeface="Calibri"/>
            </a:endParaRPr>
          </a:p>
          <a:p>
            <a:r>
              <a:rPr lang="fr-FR" sz="2400" dirty="0">
                <a:latin typeface="Calibri" panose="020F0502020204030204" pitchFamily="34" charset="0"/>
                <a:cs typeface="Calibri" panose="020F0502020204030204" pitchFamily="34" charset="0"/>
              </a:rPr>
              <a:t>Disposer d’une </a:t>
            </a:r>
            <a:r>
              <a:rPr lang="fr-FR" sz="2400" b="1" i="1" dirty="0">
                <a:latin typeface="Calibri" panose="020F0502020204030204" pitchFamily="34" charset="0"/>
                <a:cs typeface="Calibri" panose="020F0502020204030204" pitchFamily="34" charset="0"/>
              </a:rPr>
              <a:t>technologie </a:t>
            </a:r>
            <a:r>
              <a:rPr lang="fr-FR" sz="2400" b="1" i="1" dirty="0" smtClean="0">
                <a:latin typeface="Calibri" panose="020F0502020204030204" pitchFamily="34" charset="0"/>
                <a:cs typeface="Calibri" panose="020F0502020204030204" pitchFamily="34" charset="0"/>
              </a:rPr>
              <a:t>performante </a:t>
            </a:r>
            <a:r>
              <a:rPr lang="fr-FR" sz="2400" b="1" i="1" dirty="0">
                <a:latin typeface="Calibri" panose="020F0502020204030204" pitchFamily="34" charset="0"/>
                <a:cs typeface="Calibri" panose="020F0502020204030204" pitchFamily="34" charset="0"/>
              </a:rPr>
              <a:t>et adaptée</a:t>
            </a:r>
            <a:r>
              <a:rPr lang="fr-FR" sz="2400" b="1"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à des besoins </a:t>
            </a:r>
            <a:r>
              <a:rPr lang="fr-FR" sz="2400" dirty="0" smtClean="0">
                <a:latin typeface="Calibri" panose="020F0502020204030204" pitchFamily="34" charset="0"/>
                <a:cs typeface="Calibri" panose="020F0502020204030204" pitchFamily="34" charset="0"/>
              </a:rPr>
              <a:t>autres </a:t>
            </a:r>
            <a:r>
              <a:rPr lang="fr-FR" sz="2400" dirty="0">
                <a:latin typeface="Calibri" panose="020F0502020204030204" pitchFamily="34" charset="0"/>
                <a:cs typeface="Calibri" panose="020F0502020204030204" pitchFamily="34" charset="0"/>
              </a:rPr>
              <a:t>que </a:t>
            </a:r>
            <a:r>
              <a:rPr lang="fr-FR" sz="2400" dirty="0" smtClean="0">
                <a:latin typeface="Calibri" panose="020F0502020204030204" pitchFamily="34" charset="0"/>
                <a:cs typeface="Calibri" panose="020F0502020204030204" pitchFamily="34" charset="0"/>
              </a:rPr>
              <a:t>médicaux</a:t>
            </a:r>
            <a:endParaRPr lang="fr-FR"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2400" dirty="0">
              <a:solidFill>
                <a:srgbClr val="7030A0"/>
              </a:solidFill>
              <a:latin typeface="Calibri" panose="020F0502020204030204" pitchFamily="34" charset="0"/>
              <a:cs typeface="Calibri" panose="020F0502020204030204" pitchFamily="34" charset="0"/>
            </a:endParaRPr>
          </a:p>
          <a:p>
            <a:r>
              <a:rPr lang="fr-FR" sz="2400" b="1" i="1" dirty="0">
                <a:latin typeface="Calibri" panose="020F0502020204030204" pitchFamily="34" charset="0"/>
                <a:cs typeface="Calibri" panose="020F0502020204030204" pitchFamily="34" charset="0"/>
              </a:rPr>
              <a:t>Critères de monitorage </a:t>
            </a:r>
            <a:r>
              <a:rPr lang="fr-FR" sz="2400" b="1" i="1" dirty="0" smtClean="0">
                <a:latin typeface="Calibri" panose="020F0502020204030204" pitchFamily="34" charset="0"/>
                <a:cs typeface="Calibri" panose="020F0502020204030204" pitchFamily="34" charset="0"/>
              </a:rPr>
              <a:t>individualisés </a:t>
            </a:r>
            <a:r>
              <a:rPr lang="fr-FR" sz="2400" dirty="0" smtClean="0">
                <a:latin typeface="Calibri" panose="020F0502020204030204" pitchFamily="34" charset="0"/>
                <a:cs typeface="Calibri" panose="020F0502020204030204" pitchFamily="34" charset="0"/>
              </a:rPr>
              <a:t>sur </a:t>
            </a:r>
            <a:r>
              <a:rPr lang="fr-FR" sz="2400" dirty="0">
                <a:latin typeface="Calibri" panose="020F0502020204030204" pitchFamily="34" charset="0"/>
                <a:cs typeface="Calibri" panose="020F0502020204030204" pitchFamily="34" charset="0"/>
              </a:rPr>
              <a:t>pathologie principale et comorbidités </a:t>
            </a:r>
            <a:endParaRPr lang="fr-FR" sz="2400" dirty="0" smtClean="0">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Individualisation des alertes nécessaire à la fois sur seuils et fréquence de prise de paramètres)</a:t>
            </a:r>
          </a:p>
          <a:p>
            <a:pPr marL="285750" indent="-285750">
              <a:buFont typeface="Arial" panose="020B0604020202020204" pitchFamily="34" charset="0"/>
              <a:buChar char="•"/>
            </a:pPr>
            <a:endParaRPr lang="fr-FR" sz="2400" dirty="0">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Associés </a:t>
            </a:r>
            <a:r>
              <a:rPr lang="fr-FR" sz="2400" dirty="0">
                <a:latin typeface="Calibri" panose="020F0502020204030204" pitchFamily="34" charset="0"/>
                <a:cs typeface="Calibri" panose="020F0502020204030204" pitchFamily="34" charset="0"/>
              </a:rPr>
              <a:t>à un </a:t>
            </a:r>
            <a:r>
              <a:rPr lang="fr-FR" sz="2400" b="1" i="1" dirty="0">
                <a:latin typeface="Calibri" panose="020F0502020204030204" pitchFamily="34" charset="0"/>
                <a:cs typeface="Calibri" panose="020F0502020204030204" pitchFamily="34" charset="0"/>
              </a:rPr>
              <a:t>accompagnement humain soutenu</a:t>
            </a:r>
          </a:p>
          <a:p>
            <a:pPr marL="285750" indent="-285750">
              <a:buFont typeface="Arial" panose="020B0604020202020204" pitchFamily="34" charset="0"/>
              <a:buChar char="•"/>
            </a:pPr>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ea typeface="+mn-lt"/>
                <a:cs typeface="Calibri" panose="020F0502020204030204" pitchFamily="34" charset="0"/>
              </a:rPr>
              <a:t>Insérer les patients chroniques plus tôt dans le dispositif de coordination</a:t>
            </a:r>
          </a:p>
        </p:txBody>
      </p:sp>
      <p:sp>
        <p:nvSpPr>
          <p:cNvPr id="5" name="Rectangle 4"/>
          <p:cNvSpPr/>
          <p:nvPr/>
        </p:nvSpPr>
        <p:spPr>
          <a:xfrm>
            <a:off x="0" y="332656"/>
            <a:ext cx="6372199" cy="769441"/>
          </a:xfrm>
          <a:prstGeom prst="rect">
            <a:avLst/>
          </a:prstGeom>
        </p:spPr>
        <p:txBody>
          <a:bodyPr wrap="square">
            <a:spAutoFit/>
          </a:bodyPr>
          <a:lstStyle/>
          <a:p>
            <a:pPr algn="ctr"/>
            <a:r>
              <a:rPr lang="fr-FR" sz="4400" dirty="0" smtClean="0">
                <a:solidFill>
                  <a:srgbClr val="4472C4">
                    <a:lumMod val="75000"/>
                  </a:srgbClr>
                </a:solidFill>
                <a:latin typeface="Calibri Light" panose="020F0302020204030204"/>
                <a:ea typeface="+mj-ea"/>
                <a:cs typeface="+mj-cs"/>
              </a:rPr>
              <a:t>Optimisation du dispositif</a:t>
            </a:r>
            <a:endParaRPr lang="fr-FR" sz="4400" dirty="0">
              <a:solidFill>
                <a:srgbClr val="4472C4">
                  <a:lumMod val="75000"/>
                </a:srgbClr>
              </a:solidFill>
              <a:latin typeface="Calibri Light" panose="020F0302020204030204"/>
              <a:ea typeface="+mj-ea"/>
              <a:cs typeface="+mj-cs"/>
            </a:endParaRP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Tree>
    <p:extLst>
      <p:ext uri="{BB962C8B-B14F-4D97-AF65-F5344CB8AC3E}">
        <p14:creationId xmlns:p14="http://schemas.microsoft.com/office/powerpoint/2010/main" val="3775734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5</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1433774" y="1167810"/>
            <a:ext cx="7511955" cy="705825"/>
          </a:xfrm>
          <a:prstGeom prst="rect">
            <a:avLst/>
          </a:prstGeom>
        </p:spPr>
        <p:txBody>
          <a:bodyPr vert="horz" lIns="91440" tIns="45720" rIns="91440" bIns="45720" rtlCol="0" anchor="ctr">
            <a:noAutofit/>
          </a:bodyPr>
          <a:lstStyle/>
          <a:p>
            <a:pPr marR="0" lvl="0" indent="0" fontAlgn="auto">
              <a:spcBef>
                <a:spcPct val="0"/>
              </a:spcBef>
              <a:spcAft>
                <a:spcPts val="0"/>
              </a:spcAft>
              <a:buClrTx/>
              <a:buSzTx/>
              <a:buFontTx/>
              <a:buNone/>
              <a:tabLst/>
              <a:defRPr/>
            </a:pPr>
            <a:r>
              <a:rPr lang="fr-FR" sz="3600" dirty="0">
                <a:solidFill>
                  <a:srgbClr val="0033CC"/>
                </a:solidFill>
                <a:latin typeface="Calibri" panose="020F0502020204030204" pitchFamily="34" charset="0"/>
                <a:ea typeface="+mj-ea"/>
                <a:cs typeface="Calibri" panose="020F0502020204030204" pitchFamily="34" charset="0"/>
              </a:rPr>
              <a:t>Contexte </a:t>
            </a:r>
            <a:r>
              <a:rPr lang="fr-FR" sz="3600" dirty="0" smtClean="0">
                <a:solidFill>
                  <a:srgbClr val="0033CC"/>
                </a:solidFill>
                <a:latin typeface="Calibri" panose="020F0502020204030204" pitchFamily="34" charset="0"/>
                <a:ea typeface="+mj-ea"/>
                <a:cs typeface="Calibri" panose="020F0502020204030204" pitchFamily="34" charset="0"/>
              </a:rPr>
              <a:t>:</a:t>
            </a:r>
            <a:endParaRPr lang="fr-FR" sz="3600" dirty="0">
              <a:solidFill>
                <a:srgbClr val="0033CC"/>
              </a:solidFill>
              <a:latin typeface="Calibri" panose="020F0502020204030204" pitchFamily="34" charset="0"/>
              <a:ea typeface="+mj-ea"/>
              <a:cs typeface="Calibri" panose="020F0502020204030204" pitchFamily="34" charset="0"/>
            </a:endParaRPr>
          </a:p>
        </p:txBody>
      </p:sp>
      <p:sp>
        <p:nvSpPr>
          <p:cNvPr id="8" name="Espace réservé du contenu 2"/>
          <p:cNvSpPr txBox="1">
            <a:spLocks/>
          </p:cNvSpPr>
          <p:nvPr/>
        </p:nvSpPr>
        <p:spPr>
          <a:xfrm>
            <a:off x="1240262" y="2000869"/>
            <a:ext cx="7903738" cy="38476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sz="2000" b="1" dirty="0">
                <a:latin typeface="Calibri" panose="020F0502020204030204" pitchFamily="34" charset="0"/>
                <a:cs typeface="Calibri" panose="020F0502020204030204" pitchFamily="34" charset="0"/>
              </a:rPr>
              <a:t>Des problématiques similaires de part et d’autre de la frontière</a:t>
            </a:r>
            <a:r>
              <a:rPr lang="fr-BE" sz="2000" dirty="0">
                <a:latin typeface="Calibri" panose="020F0502020204030204" pitchFamily="34" charset="0"/>
                <a:cs typeface="Calibri" panose="020F0502020204030204" pitchFamily="34" charset="0"/>
              </a:rPr>
              <a:t>:</a:t>
            </a:r>
          </a:p>
          <a:p>
            <a:pPr marL="342900" indent="-342900" algn="l">
              <a:buFont typeface="Wingdings" panose="05000000000000000000" pitchFamily="2" charset="2"/>
              <a:buChar char="§"/>
            </a:pPr>
            <a:r>
              <a:rPr lang="fr-BE" sz="2000" dirty="0">
                <a:latin typeface="Calibri" panose="020F0502020204030204" pitchFamily="34" charset="0"/>
                <a:cs typeface="Calibri" panose="020F0502020204030204" pitchFamily="34" charset="0"/>
              </a:rPr>
              <a:t>Population âgée</a:t>
            </a:r>
          </a:p>
          <a:p>
            <a:pPr marL="342900" indent="-342900" algn="l">
              <a:buFont typeface="Wingdings" panose="05000000000000000000" pitchFamily="2" charset="2"/>
              <a:buChar char="§"/>
            </a:pPr>
            <a:r>
              <a:rPr lang="fr-BE" sz="2000" dirty="0">
                <a:latin typeface="Calibri" panose="020F0502020204030204" pitchFamily="34" charset="0"/>
                <a:cs typeface="Calibri" panose="020F0502020204030204" pitchFamily="34" charset="0"/>
              </a:rPr>
              <a:t>Faible densité </a:t>
            </a:r>
            <a:r>
              <a:rPr lang="fr-BE" sz="2000" dirty="0" smtClean="0">
                <a:latin typeface="Calibri" panose="020F0502020204030204" pitchFamily="34" charset="0"/>
                <a:cs typeface="Calibri" panose="020F0502020204030204" pitchFamily="34" charset="0"/>
              </a:rPr>
              <a:t>de la </a:t>
            </a:r>
            <a:r>
              <a:rPr lang="fr-BE" sz="2000" dirty="0">
                <a:latin typeface="Calibri" panose="020F0502020204030204" pitchFamily="34" charset="0"/>
                <a:cs typeface="Calibri" panose="020F0502020204030204" pitchFamily="34" charset="0"/>
              </a:rPr>
              <a:t>population et </a:t>
            </a:r>
            <a:r>
              <a:rPr lang="fr-BE" sz="2000" dirty="0" smtClean="0">
                <a:latin typeface="Calibri" panose="020F0502020204030204" pitchFamily="34" charset="0"/>
                <a:cs typeface="Calibri" panose="020F0502020204030204" pitchFamily="34" charset="0"/>
              </a:rPr>
              <a:t>des prestataires </a:t>
            </a:r>
            <a:r>
              <a:rPr lang="fr-BE" sz="2000" dirty="0">
                <a:latin typeface="Calibri" panose="020F0502020204030204" pitchFamily="34" charset="0"/>
                <a:cs typeface="Calibri" panose="020F0502020204030204" pitchFamily="34" charset="0"/>
              </a:rPr>
              <a:t>de soins (« déserts médicaux ») </a:t>
            </a:r>
          </a:p>
          <a:p>
            <a:pPr marL="342900" indent="-342900" algn="l">
              <a:buFont typeface="Wingdings" panose="05000000000000000000" pitchFamily="2" charset="2"/>
              <a:buChar char="§"/>
            </a:pPr>
            <a:r>
              <a:rPr lang="fr-BE" sz="2000" dirty="0">
                <a:latin typeface="Calibri" panose="020F0502020204030204" pitchFamily="34" charset="0"/>
                <a:cs typeface="Calibri" panose="020F0502020204030204" pitchFamily="34" charset="0"/>
              </a:rPr>
              <a:t>Précarité importante, problèmes de mobilité et d’emploi</a:t>
            </a:r>
          </a:p>
          <a:p>
            <a:pPr marL="800100" lvl="1" indent="-342900" algn="l">
              <a:buFont typeface="Wingdings" panose="05000000000000000000" pitchFamily="2" charset="2"/>
              <a:buChar char="§"/>
            </a:pPr>
            <a:endParaRPr lang="fr-BE" dirty="0">
              <a:latin typeface="Calibri" panose="020F0502020204030204" pitchFamily="34" charset="0"/>
              <a:cs typeface="Calibri" panose="020F0502020204030204" pitchFamily="34" charset="0"/>
            </a:endParaRPr>
          </a:p>
          <a:p>
            <a:pPr algn="l"/>
            <a:r>
              <a:rPr lang="fr-BE" sz="2000" b="1" dirty="0">
                <a:latin typeface="Calibri" panose="020F0502020204030204" pitchFamily="34" charset="0"/>
                <a:cs typeface="Calibri" panose="020F0502020204030204" pitchFamily="34" charset="0"/>
              </a:rPr>
              <a:t>Des ressources partagées et des différences:</a:t>
            </a:r>
          </a:p>
          <a:p>
            <a:pPr marL="342900" indent="-342900" algn="l">
              <a:buFont typeface="Wingdings" panose="05000000000000000000" pitchFamily="2" charset="2"/>
              <a:buChar char="§"/>
            </a:pPr>
            <a:r>
              <a:rPr lang="fr-BE" sz="2000" dirty="0" err="1">
                <a:latin typeface="Calibri" panose="020F0502020204030204" pitchFamily="34" charset="0"/>
                <a:cs typeface="Calibri" panose="020F0502020204030204" pitchFamily="34" charset="0"/>
              </a:rPr>
              <a:t>Zoast</a:t>
            </a:r>
            <a:r>
              <a:rPr lang="fr-BE" sz="2000" dirty="0">
                <a:latin typeface="Calibri" panose="020F0502020204030204" pitchFamily="34" charset="0"/>
                <a:cs typeface="Calibri" panose="020F0502020204030204" pitchFamily="34" charset="0"/>
              </a:rPr>
              <a:t> des Ardennes: hôpitaux de Dinant, </a:t>
            </a:r>
            <a:r>
              <a:rPr lang="fr-BE" sz="2000" dirty="0" err="1">
                <a:latin typeface="Calibri" panose="020F0502020204030204" pitchFamily="34" charset="0"/>
                <a:cs typeface="Calibri" panose="020F0502020204030204" pitchFamily="34" charset="0"/>
              </a:rPr>
              <a:t>Godinne</a:t>
            </a:r>
            <a:r>
              <a:rPr lang="fr-BE" sz="2000" dirty="0">
                <a:latin typeface="Calibri" panose="020F0502020204030204" pitchFamily="34" charset="0"/>
                <a:cs typeface="Calibri" panose="020F0502020204030204" pitchFamily="34" charset="0"/>
              </a:rPr>
              <a:t> et Chimay </a:t>
            </a:r>
          </a:p>
          <a:p>
            <a:pPr marL="342900" indent="-342900" algn="l">
              <a:buFont typeface="Wingdings" panose="05000000000000000000" pitchFamily="2" charset="2"/>
              <a:buChar char="§"/>
            </a:pPr>
            <a:r>
              <a:rPr lang="fr-BE" sz="2000" dirty="0">
                <a:latin typeface="Calibri" panose="020F0502020204030204" pitchFamily="34" charset="0"/>
                <a:cs typeface="Calibri" panose="020F0502020204030204" pitchFamily="34" charset="0"/>
              </a:rPr>
              <a:t>Des patients qui traversent la frontière franco-Belge</a:t>
            </a:r>
          </a:p>
          <a:p>
            <a:pPr marL="342900" indent="-342900" algn="l">
              <a:buFont typeface="Wingdings" panose="05000000000000000000" pitchFamily="2" charset="2"/>
              <a:buChar char="§"/>
            </a:pPr>
            <a:r>
              <a:rPr lang="fr-BE" sz="2000" dirty="0">
                <a:latin typeface="Calibri" panose="020F0502020204030204" pitchFamily="34" charset="0"/>
                <a:cs typeface="Calibri" panose="020F0502020204030204" pitchFamily="34" charset="0"/>
              </a:rPr>
              <a:t>Moins d’habitude de coordination des soins côté </a:t>
            </a:r>
            <a:r>
              <a:rPr lang="fr-BE" sz="2000" dirty="0" smtClean="0">
                <a:latin typeface="Calibri" panose="020F0502020204030204" pitchFamily="34" charset="0"/>
                <a:cs typeface="Calibri" panose="020F0502020204030204" pitchFamily="34" charset="0"/>
              </a:rPr>
              <a:t>français (</a:t>
            </a:r>
            <a:r>
              <a:rPr lang="fr-BE" sz="2000" dirty="0" err="1" smtClean="0">
                <a:latin typeface="Calibri" panose="020F0502020204030204" pitchFamily="34" charset="0"/>
                <a:cs typeface="Calibri" panose="020F0502020204030204" pitchFamily="34" charset="0"/>
              </a:rPr>
              <a:t>sf</a:t>
            </a:r>
            <a:r>
              <a:rPr lang="fr-BE" sz="2000" dirty="0" smtClean="0">
                <a:latin typeface="Calibri" panose="020F0502020204030204" pitchFamily="34" charset="0"/>
                <a:cs typeface="Calibri" panose="020F0502020204030204" pitchFamily="34" charset="0"/>
              </a:rPr>
              <a:t> </a:t>
            </a:r>
            <a:r>
              <a:rPr lang="fr-BE" sz="2000" dirty="0" err="1" smtClean="0">
                <a:latin typeface="Calibri" panose="020F0502020204030204" pitchFamily="34" charset="0"/>
                <a:cs typeface="Calibri" panose="020F0502020204030204" pitchFamily="34" charset="0"/>
              </a:rPr>
              <a:t>Coserdo</a:t>
            </a:r>
            <a:r>
              <a:rPr lang="fr-BE" sz="2000" dirty="0" smtClean="0">
                <a:latin typeface="Calibri" panose="020F0502020204030204" pitchFamily="34" charset="0"/>
                <a:cs typeface="Calibri" panose="020F0502020204030204" pitchFamily="34" charset="0"/>
              </a:rPr>
              <a:t>)</a:t>
            </a:r>
            <a:endParaRPr lang="fr-BE" sz="2000" dirty="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
            </a:pPr>
            <a:r>
              <a:rPr lang="fr-BE" sz="2000" dirty="0">
                <a:latin typeface="Calibri" panose="020F0502020204030204" pitchFamily="34" charset="0"/>
                <a:cs typeface="Calibri" panose="020F0502020204030204" pitchFamily="34" charset="0"/>
              </a:rPr>
              <a:t>Moins de cadre législatif côté belge concernant la médecine à distance</a:t>
            </a:r>
          </a:p>
          <a:p>
            <a:pPr lvl="1"/>
            <a:endParaRPr lang="fr-BE"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38"/>
            <a:ext cx="3563888" cy="95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672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fld id="{4EACDC8E-0222-4BCD-A7FB-B7EE68099609}" type="datetime1">
              <a:rPr lang="fr-BE" smtClean="0"/>
              <a:pPr/>
              <a:t>23-06-22</a:t>
            </a:fld>
            <a:endParaRPr lang="fr-BE" dirty="0"/>
          </a:p>
        </p:txBody>
      </p:sp>
      <p:sp>
        <p:nvSpPr>
          <p:cNvPr id="3" name="Espace réservé du numéro de diapositive 2"/>
          <p:cNvSpPr>
            <a:spLocks noGrp="1"/>
          </p:cNvSpPr>
          <p:nvPr>
            <p:ph type="sldNum" sz="quarter" idx="4"/>
          </p:nvPr>
        </p:nvSpPr>
        <p:spPr/>
        <p:txBody>
          <a:bodyPr/>
          <a:lstStyle/>
          <a:p>
            <a:fld id="{59649E7E-1DDF-4917-9840-1400783AFAEF}" type="slidenum">
              <a:rPr lang="fr-BE" smtClean="0"/>
              <a:pPr/>
              <a:t>50</a:t>
            </a:fld>
            <a:endParaRPr lang="fr-BE" dirty="0"/>
          </a:p>
        </p:txBody>
      </p:sp>
      <p:pic>
        <p:nvPicPr>
          <p:cNvPr id="4" name="Picture 2" descr="Infirmière en 2025 : entre puces, robots et monit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89680"/>
            <a:ext cx="7184432" cy="505857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6" name="Rectangle 5"/>
          <p:cNvSpPr/>
          <p:nvPr/>
        </p:nvSpPr>
        <p:spPr>
          <a:xfrm>
            <a:off x="-15521" y="26958"/>
            <a:ext cx="6228184" cy="1446550"/>
          </a:xfrm>
          <a:prstGeom prst="rect">
            <a:avLst/>
          </a:prstGeom>
        </p:spPr>
        <p:txBody>
          <a:bodyPr wrap="square">
            <a:spAutoFit/>
          </a:bodyPr>
          <a:lstStyle/>
          <a:p>
            <a:pPr algn="ctr"/>
            <a:r>
              <a:rPr lang="fr-FR" sz="4400" dirty="0">
                <a:solidFill>
                  <a:srgbClr val="4472C4">
                    <a:lumMod val="75000"/>
                  </a:srgbClr>
                </a:solidFill>
                <a:latin typeface="Calibri Light" panose="020F0302020204030204"/>
                <a:ea typeface="+mj-ea"/>
                <a:cs typeface="+mj-cs"/>
              </a:rPr>
              <a:t>Coûts et leurs prise en charge </a:t>
            </a:r>
          </a:p>
        </p:txBody>
      </p:sp>
    </p:spTree>
    <p:extLst>
      <p:ext uri="{BB962C8B-B14F-4D97-AF65-F5344CB8AC3E}">
        <p14:creationId xmlns:p14="http://schemas.microsoft.com/office/powerpoint/2010/main" val="3548834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51</a:t>
            </a:fld>
            <a:endParaRPr lang="fr-BE" dirty="0"/>
          </a:p>
        </p:txBody>
      </p:sp>
      <p:sp>
        <p:nvSpPr>
          <p:cNvPr id="4" name="Rectangle 3"/>
          <p:cNvSpPr/>
          <p:nvPr/>
        </p:nvSpPr>
        <p:spPr>
          <a:xfrm>
            <a:off x="56334" y="1204171"/>
            <a:ext cx="8394606" cy="5401479"/>
          </a:xfrm>
          <a:prstGeom prst="rect">
            <a:avLst/>
          </a:prstGeom>
        </p:spPr>
        <p:txBody>
          <a:bodyPr wrap="square">
            <a:spAutoFit/>
          </a:bodyPr>
          <a:lstStyle/>
          <a:p>
            <a:pPr algn="ctr"/>
            <a:endParaRPr lang="fr-FR" dirty="0">
              <a:solidFill>
                <a:srgbClr val="7030A0"/>
              </a:solidFill>
              <a:cs typeface="Calibri"/>
            </a:endParaRPr>
          </a:p>
          <a:p>
            <a:pPr marL="342900" indent="-342900">
              <a:spcAft>
                <a:spcPts val="600"/>
              </a:spcAft>
              <a:buFont typeface="Arial" panose="020B0604020202020204" pitchFamily="34" charset="0"/>
              <a:buChar char="•"/>
            </a:pPr>
            <a:r>
              <a:rPr lang="fr-FR" dirty="0" smtClean="0">
                <a:latin typeface="Calibri" panose="020F0502020204030204" pitchFamily="34" charset="0"/>
                <a:cs typeface="Calibri" panose="020F0502020204030204" pitchFamily="34" charset="0"/>
              </a:rPr>
              <a:t>Prise de </a:t>
            </a:r>
            <a:r>
              <a:rPr lang="fr-FR" b="1" i="1" dirty="0" smtClean="0">
                <a:latin typeface="Calibri" panose="020F0502020204030204" pitchFamily="34" charset="0"/>
                <a:cs typeface="Calibri" panose="020F0502020204030204" pitchFamily="34" charset="0"/>
              </a:rPr>
              <a:t>position politique </a:t>
            </a:r>
            <a:r>
              <a:rPr lang="fr-FR" dirty="0" smtClean="0">
                <a:latin typeface="Calibri" panose="020F0502020204030204" pitchFamily="34" charset="0"/>
                <a:cs typeface="Calibri" panose="020F0502020204030204" pitchFamily="34" charset="0"/>
              </a:rPr>
              <a:t>quant à l’homogénéisation des systèmes d’échanges d’informations médicales transfrontaliers.</a:t>
            </a:r>
          </a:p>
          <a:p>
            <a:pPr marL="342900" indent="-342900">
              <a:spcAft>
                <a:spcPts val="600"/>
              </a:spcAft>
              <a:buFont typeface="Arial" panose="020B0604020202020204" pitchFamily="34" charset="0"/>
              <a:buChar char="•"/>
            </a:pPr>
            <a:endParaRPr lang="fr-FR" dirty="0" smtClean="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fr-FR" b="1" i="1" dirty="0" smtClean="0">
                <a:latin typeface="Calibri" panose="020F0502020204030204" pitchFamily="34" charset="0"/>
                <a:cs typeface="Calibri" panose="020F0502020204030204" pitchFamily="34" charset="0"/>
              </a:rPr>
              <a:t>SESALI</a:t>
            </a:r>
            <a:r>
              <a:rPr lang="fr-FR" dirty="0" smtClean="0">
                <a:latin typeface="Calibri" panose="020F0502020204030204" pitchFamily="34" charset="0"/>
                <a:cs typeface="Calibri" panose="020F0502020204030204" pitchFamily="34" charset="0"/>
              </a:rPr>
              <a:t> – Système européen</a:t>
            </a:r>
          </a:p>
          <a:p>
            <a:pPr marL="342900" indent="-342900">
              <a:spcAft>
                <a:spcPts val="600"/>
              </a:spcAft>
              <a:buFont typeface="Arial" panose="020B0604020202020204" pitchFamily="34" charset="0"/>
              <a:buChar char="•"/>
            </a:pPr>
            <a:endParaRPr lang="fr-FR" dirty="0" smtClean="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fr-BE" dirty="0">
                <a:solidFill>
                  <a:schemeClr val="accent5">
                    <a:lumMod val="50000"/>
                  </a:schemeClr>
                </a:solidFill>
                <a:latin typeface="Calibri" panose="020F0502020204030204" pitchFamily="34" charset="0"/>
                <a:cs typeface="Calibri" panose="020F0502020204030204" pitchFamily="34" charset="0"/>
              </a:rPr>
              <a:t>Envisager la </a:t>
            </a:r>
            <a:r>
              <a:rPr lang="fr-BE" b="1" i="1" dirty="0">
                <a:solidFill>
                  <a:schemeClr val="accent5">
                    <a:lumMod val="50000"/>
                  </a:schemeClr>
                </a:solidFill>
                <a:latin typeface="Calibri" panose="020F0502020204030204" pitchFamily="34" charset="0"/>
                <a:cs typeface="Calibri" panose="020F0502020204030204" pitchFamily="34" charset="0"/>
              </a:rPr>
              <a:t>place de la prévention et de la promotion de la santé </a:t>
            </a:r>
            <a:r>
              <a:rPr lang="fr-BE" dirty="0">
                <a:solidFill>
                  <a:schemeClr val="accent5">
                    <a:lumMod val="50000"/>
                  </a:schemeClr>
                </a:solidFill>
                <a:latin typeface="Calibri" panose="020F0502020204030204" pitchFamily="34" charset="0"/>
                <a:cs typeface="Calibri" panose="020F0502020204030204" pitchFamily="34" charset="0"/>
              </a:rPr>
              <a:t>dans cet objectif de construire un territoire de santé transfrontalier</a:t>
            </a:r>
            <a:r>
              <a:rPr lang="fr-BE" dirty="0" smtClean="0">
                <a:solidFill>
                  <a:schemeClr val="accent5">
                    <a:lumMod val="50000"/>
                  </a:schemeClr>
                </a:solidFill>
                <a:latin typeface="Calibri" panose="020F0502020204030204" pitchFamily="34" charset="0"/>
                <a:cs typeface="Calibri" panose="020F0502020204030204" pitchFamily="34" charset="0"/>
              </a:rPr>
              <a:t>.</a:t>
            </a:r>
          </a:p>
          <a:p>
            <a:pPr marL="342900" indent="-342900">
              <a:spcAft>
                <a:spcPts val="600"/>
              </a:spcAft>
              <a:buFont typeface="Arial" panose="020B0604020202020204" pitchFamily="34" charset="0"/>
              <a:buChar char="•"/>
            </a:pPr>
            <a:endParaRPr lang="fr-BE" dirty="0" smtClean="0">
              <a:solidFill>
                <a:schemeClr val="accent5">
                  <a:lumMod val="50000"/>
                </a:schemeClr>
              </a:solidFill>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fr-BE" dirty="0" smtClean="0">
                <a:solidFill>
                  <a:schemeClr val="accent5">
                    <a:lumMod val="50000"/>
                  </a:schemeClr>
                </a:solidFill>
                <a:latin typeface="Calibri" panose="020F0502020204030204" pitchFamily="34" charset="0"/>
                <a:cs typeface="Calibri" panose="020F0502020204030204" pitchFamily="34" charset="0"/>
              </a:rPr>
              <a:t>Quels-sont les </a:t>
            </a:r>
            <a:r>
              <a:rPr lang="fr-BE" b="1" i="1" dirty="0" smtClean="0">
                <a:solidFill>
                  <a:schemeClr val="accent5">
                    <a:lumMod val="50000"/>
                  </a:schemeClr>
                </a:solidFill>
                <a:latin typeface="Calibri" panose="020F0502020204030204" pitchFamily="34" charset="0"/>
                <a:cs typeface="Calibri" panose="020F0502020204030204" pitchFamily="34" charset="0"/>
              </a:rPr>
              <a:t>obstacles </a:t>
            </a:r>
            <a:r>
              <a:rPr lang="fr-BE" dirty="0" smtClean="0">
                <a:solidFill>
                  <a:schemeClr val="accent5">
                    <a:lumMod val="50000"/>
                  </a:schemeClr>
                </a:solidFill>
                <a:latin typeface="Calibri" panose="020F0502020204030204" pitchFamily="34" charset="0"/>
                <a:cs typeface="Calibri" panose="020F0502020204030204" pitchFamily="34" charset="0"/>
              </a:rPr>
              <a:t>actuels </a:t>
            </a:r>
            <a:r>
              <a:rPr lang="fr-BE" b="1" i="1" dirty="0" smtClean="0">
                <a:solidFill>
                  <a:schemeClr val="accent5">
                    <a:lumMod val="50000"/>
                  </a:schemeClr>
                </a:solidFill>
                <a:latin typeface="Calibri" panose="020F0502020204030204" pitchFamily="34" charset="0"/>
                <a:cs typeface="Calibri" panose="020F0502020204030204" pitchFamily="34" charset="0"/>
              </a:rPr>
              <a:t>à une juste rétribution </a:t>
            </a:r>
            <a:r>
              <a:rPr lang="fr-BE" dirty="0" smtClean="0">
                <a:solidFill>
                  <a:schemeClr val="accent5">
                    <a:lumMod val="50000"/>
                  </a:schemeClr>
                </a:solidFill>
                <a:latin typeface="Calibri" panose="020F0502020204030204" pitchFamily="34" charset="0"/>
                <a:cs typeface="Calibri" panose="020F0502020204030204" pitchFamily="34" charset="0"/>
              </a:rPr>
              <a:t>des prestataires utilisant un tel dispositif? </a:t>
            </a:r>
          </a:p>
          <a:p>
            <a:pPr marL="342900" indent="-342900">
              <a:spcAft>
                <a:spcPts val="600"/>
              </a:spcAft>
              <a:buFont typeface="Arial" panose="020B0604020202020204" pitchFamily="34" charset="0"/>
              <a:buChar char="•"/>
            </a:pPr>
            <a:endParaRPr lang="fr-BE" dirty="0" smtClean="0">
              <a:solidFill>
                <a:schemeClr val="accent5">
                  <a:lumMod val="50000"/>
                </a:schemeClr>
              </a:solidFill>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fr-BE" dirty="0" smtClean="0">
                <a:solidFill>
                  <a:schemeClr val="accent5">
                    <a:lumMod val="50000"/>
                  </a:schemeClr>
                </a:solidFill>
                <a:latin typeface="Calibri" panose="020F0502020204030204" pitchFamily="34" charset="0"/>
                <a:cs typeface="Calibri" panose="020F0502020204030204" pitchFamily="34" charset="0"/>
              </a:rPr>
              <a:t>Quelles </a:t>
            </a:r>
            <a:r>
              <a:rPr lang="fr-BE" b="1" i="1" dirty="0" smtClean="0">
                <a:solidFill>
                  <a:schemeClr val="accent5">
                    <a:lumMod val="50000"/>
                  </a:schemeClr>
                </a:solidFill>
                <a:latin typeface="Calibri" panose="020F0502020204030204" pitchFamily="34" charset="0"/>
                <a:cs typeface="Calibri" panose="020F0502020204030204" pitchFamily="34" charset="0"/>
              </a:rPr>
              <a:t>modalités de rémunération </a:t>
            </a:r>
            <a:r>
              <a:rPr lang="fr-BE" dirty="0" smtClean="0">
                <a:solidFill>
                  <a:schemeClr val="accent5">
                    <a:lumMod val="50000"/>
                  </a:schemeClr>
                </a:solidFill>
                <a:latin typeface="Calibri" panose="020F0502020204030204" pitchFamily="34" charset="0"/>
                <a:cs typeface="Calibri" panose="020F0502020204030204" pitchFamily="34" charset="0"/>
              </a:rPr>
              <a:t>acceptables et possibles? </a:t>
            </a:r>
          </a:p>
          <a:p>
            <a:pPr marL="342900" indent="-342900">
              <a:spcAft>
                <a:spcPts val="600"/>
              </a:spcAft>
              <a:buFont typeface="Arial" panose="020B0604020202020204" pitchFamily="34" charset="0"/>
              <a:buChar char="•"/>
            </a:pPr>
            <a:endParaRPr lang="fr-BE" dirty="0" smtClean="0">
              <a:solidFill>
                <a:schemeClr val="accent5">
                  <a:lumMod val="50000"/>
                </a:schemeClr>
              </a:solidFill>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Char char="•"/>
            </a:pPr>
            <a:r>
              <a:rPr lang="fr-BE" dirty="0" smtClean="0">
                <a:solidFill>
                  <a:schemeClr val="accent5">
                    <a:lumMod val="50000"/>
                  </a:schemeClr>
                </a:solidFill>
                <a:latin typeface="Calibri" panose="020F0502020204030204" pitchFamily="34" charset="0"/>
                <a:cs typeface="Calibri" panose="020F0502020204030204" pitchFamily="34" charset="0"/>
              </a:rPr>
              <a:t>A quelles </a:t>
            </a:r>
            <a:r>
              <a:rPr lang="fr-BE" b="1" i="1" dirty="0" smtClean="0">
                <a:solidFill>
                  <a:schemeClr val="accent5">
                    <a:lumMod val="50000"/>
                  </a:schemeClr>
                </a:solidFill>
                <a:latin typeface="Calibri" panose="020F0502020204030204" pitchFamily="34" charset="0"/>
                <a:cs typeface="Calibri" panose="020F0502020204030204" pitchFamily="34" charset="0"/>
              </a:rPr>
              <a:t>conditions</a:t>
            </a:r>
            <a:r>
              <a:rPr lang="fr-BE" dirty="0" smtClean="0">
                <a:solidFill>
                  <a:schemeClr val="accent5">
                    <a:lumMod val="50000"/>
                  </a:schemeClr>
                </a:solidFill>
                <a:latin typeface="Calibri" panose="020F0502020204030204" pitchFamily="34" charset="0"/>
                <a:cs typeface="Calibri" panose="020F0502020204030204" pitchFamily="34" charset="0"/>
              </a:rPr>
              <a:t> l’utilisation de la télémédecine est-elle finançable? </a:t>
            </a:r>
            <a:endParaRPr lang="fr-FR" dirty="0" smtClean="0">
              <a:latin typeface="Calibri" panose="020F0502020204030204" pitchFamily="34" charset="0"/>
              <a:cs typeface="Calibri" panose="020F0502020204030204" pitchFamily="34" charset="0"/>
            </a:endParaRPr>
          </a:p>
          <a:p>
            <a:pPr marL="342900" indent="-342900">
              <a:buFontTx/>
              <a:buChar char="-"/>
            </a:pPr>
            <a:endParaRPr lang="fr-FR" sz="2000" dirty="0">
              <a:cs typeface="Calibri"/>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Rectangle 6"/>
          <p:cNvSpPr/>
          <p:nvPr/>
        </p:nvSpPr>
        <p:spPr>
          <a:xfrm>
            <a:off x="21463" y="44917"/>
            <a:ext cx="6372199" cy="769441"/>
          </a:xfrm>
          <a:prstGeom prst="rect">
            <a:avLst/>
          </a:prstGeom>
        </p:spPr>
        <p:txBody>
          <a:bodyPr wrap="square">
            <a:spAutoFit/>
          </a:bodyPr>
          <a:lstStyle/>
          <a:p>
            <a:pPr algn="ctr"/>
            <a:r>
              <a:rPr lang="fr-FR" sz="4400" dirty="0" smtClean="0">
                <a:solidFill>
                  <a:srgbClr val="4472C4">
                    <a:lumMod val="75000"/>
                  </a:srgbClr>
                </a:solidFill>
                <a:latin typeface="Calibri Light" panose="020F0302020204030204"/>
                <a:ea typeface="+mj-ea"/>
                <a:cs typeface="+mj-cs"/>
              </a:rPr>
              <a:t>Questions en suspens </a:t>
            </a:r>
            <a:endParaRPr lang="fr-FR" sz="4400" dirty="0">
              <a:solidFill>
                <a:srgbClr val="4472C4">
                  <a:lumMod val="75000"/>
                </a:srgbClr>
              </a:solidFill>
              <a:latin typeface="Calibri Light" panose="020F0302020204030204"/>
              <a:ea typeface="+mj-ea"/>
              <a:cs typeface="+mj-cs"/>
            </a:endParaRPr>
          </a:p>
        </p:txBody>
      </p:sp>
    </p:spTree>
    <p:extLst>
      <p:ext uri="{BB962C8B-B14F-4D97-AF65-F5344CB8AC3E}">
        <p14:creationId xmlns:p14="http://schemas.microsoft.com/office/powerpoint/2010/main" val="514660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52</a:t>
            </a:fld>
            <a:endParaRPr lang="fr-BE"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 y="2986413"/>
            <a:ext cx="58293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0142" y="0"/>
            <a:ext cx="7236296" cy="2800767"/>
          </a:xfrm>
          <a:prstGeom prst="rect">
            <a:avLst/>
          </a:prstGeom>
          <a:noFill/>
        </p:spPr>
        <p:txBody>
          <a:bodyPr wrap="square" rtlCol="0">
            <a:spAutoFit/>
          </a:bodyPr>
          <a:lstStyle/>
          <a:p>
            <a:pPr algn="ctr"/>
            <a:r>
              <a:rPr lang="fr-BE" sz="4400" dirty="0">
                <a:solidFill>
                  <a:srgbClr val="4472C4">
                    <a:lumMod val="75000"/>
                  </a:srgbClr>
                </a:solidFill>
                <a:latin typeface="Calibri Light" panose="020F0302020204030204"/>
                <a:ea typeface="+mj-ea"/>
                <a:cs typeface="+mj-cs"/>
              </a:rPr>
              <a:t>MERCI DE VOTRE </a:t>
            </a:r>
            <a:r>
              <a:rPr lang="fr-BE" sz="4400" dirty="0" smtClean="0">
                <a:solidFill>
                  <a:srgbClr val="4472C4">
                    <a:lumMod val="75000"/>
                  </a:srgbClr>
                </a:solidFill>
                <a:latin typeface="Calibri Light" panose="020F0302020204030204"/>
                <a:ea typeface="+mj-ea"/>
                <a:cs typeface="+mj-cs"/>
              </a:rPr>
              <a:t>ATTENTION</a:t>
            </a:r>
          </a:p>
          <a:p>
            <a:pPr algn="ctr"/>
            <a:endParaRPr lang="fr-BE" sz="4400" dirty="0">
              <a:solidFill>
                <a:srgbClr val="4472C4">
                  <a:lumMod val="75000"/>
                </a:srgbClr>
              </a:solidFill>
              <a:latin typeface="Calibri Light" panose="020F0302020204030204"/>
              <a:ea typeface="+mj-ea"/>
              <a:cs typeface="+mj-cs"/>
            </a:endParaRPr>
          </a:p>
          <a:p>
            <a:pPr algn="ctr"/>
            <a:r>
              <a:rPr lang="fr-BE" sz="4400" dirty="0">
                <a:solidFill>
                  <a:srgbClr val="4472C4">
                    <a:lumMod val="75000"/>
                  </a:srgbClr>
                </a:solidFill>
                <a:latin typeface="Calibri Light" panose="020F0302020204030204"/>
                <a:ea typeface="+mj-ea"/>
                <a:cs typeface="+mj-cs"/>
              </a:rPr>
              <a:t>Vos questions </a:t>
            </a:r>
            <a:r>
              <a:rPr lang="fr-BE" sz="4400" dirty="0" smtClean="0">
                <a:solidFill>
                  <a:srgbClr val="4472C4">
                    <a:lumMod val="75000"/>
                  </a:srgbClr>
                </a:solidFill>
                <a:latin typeface="Calibri Light" panose="020F0302020204030204"/>
                <a:ea typeface="+mj-ea"/>
                <a:cs typeface="+mj-cs"/>
              </a:rPr>
              <a:t>sont attendues lors de la table ronde</a:t>
            </a:r>
            <a:endParaRPr lang="fr-BE" sz="4400" dirty="0">
              <a:solidFill>
                <a:srgbClr val="4472C4">
                  <a:lumMod val="75000"/>
                </a:srgbClr>
              </a:solidFill>
              <a:latin typeface="Calibri Light" panose="020F0302020204030204"/>
              <a:ea typeface="+mj-ea"/>
              <a:cs typeface="+mj-cs"/>
            </a:endParaRPr>
          </a:p>
        </p:txBody>
      </p:sp>
    </p:spTree>
    <p:extLst>
      <p:ext uri="{BB962C8B-B14F-4D97-AF65-F5344CB8AC3E}">
        <p14:creationId xmlns:p14="http://schemas.microsoft.com/office/powerpoint/2010/main" val="2671880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6</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12785" y="-4052"/>
            <a:ext cx="5785771" cy="2088232"/>
          </a:xfrm>
          <a:prstGeom prst="rect">
            <a:avLst/>
          </a:prstGeom>
        </p:spPr>
        <p:txBody>
          <a:bodyPr vert="horz" lIns="91440" tIns="45720" rIns="91440" bIns="45720" rtlCol="0" anchor="ctr">
            <a:noAutofit/>
          </a:bodyPr>
          <a:lstStyle/>
          <a:p>
            <a:pPr marR="0" lvl="0" indent="0" algn="ctr" fontAlgn="auto">
              <a:spcBef>
                <a:spcPct val="0"/>
              </a:spcBef>
              <a:spcAft>
                <a:spcPts val="0"/>
              </a:spcAft>
              <a:buClrTx/>
              <a:buSzTx/>
              <a:buFontTx/>
              <a:buNone/>
              <a:tabLst/>
              <a:defRPr/>
            </a:pPr>
            <a:r>
              <a:rPr lang="fr-FR" sz="3600" dirty="0">
                <a:solidFill>
                  <a:srgbClr val="0033CC"/>
                </a:solidFill>
                <a:latin typeface="Calibri" panose="020F0502020204030204" pitchFamily="34" charset="0"/>
                <a:ea typeface="+mj-ea"/>
                <a:cs typeface="Calibri" panose="020F0502020204030204" pitchFamily="34" charset="0"/>
              </a:rPr>
              <a:t>Recherche de plus value transfrontalière </a:t>
            </a:r>
            <a:r>
              <a:rPr lang="fr-FR" sz="3600" dirty="0" smtClean="0">
                <a:solidFill>
                  <a:srgbClr val="000099"/>
                </a:solidFill>
                <a:latin typeface="Calibri" panose="020F0502020204030204" pitchFamily="34" charset="0"/>
                <a:ea typeface="+mj-ea"/>
                <a:cs typeface="Calibri" panose="020F0502020204030204" pitchFamily="34" charset="0"/>
              </a:rPr>
              <a:t>! </a:t>
            </a:r>
          </a:p>
          <a:p>
            <a:pPr marR="0" lvl="0" indent="0"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701" y="2348880"/>
            <a:ext cx="410445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au 1"/>
          <p:cNvGraphicFramePr>
            <a:graphicFrameLocks noGrp="1"/>
          </p:cNvGraphicFramePr>
          <p:nvPr>
            <p:extLst>
              <p:ext uri="{D42A27DB-BD31-4B8C-83A1-F6EECF244321}">
                <p14:modId xmlns:p14="http://schemas.microsoft.com/office/powerpoint/2010/main" val="1826547980"/>
              </p:ext>
            </p:extLst>
          </p:nvPr>
        </p:nvGraphicFramePr>
        <p:xfrm>
          <a:off x="270181" y="2843861"/>
          <a:ext cx="4680520" cy="3609475"/>
        </p:xfrm>
        <a:graphic>
          <a:graphicData uri="http://schemas.openxmlformats.org/drawingml/2006/table">
            <a:tbl>
              <a:tblPr firstRow="1" bandRow="1">
                <a:tableStyleId>{5C22544A-7EE6-4342-B048-85BDC9FD1C3A}</a:tableStyleId>
              </a:tblPr>
              <a:tblGrid>
                <a:gridCol w="4680520">
                  <a:extLst>
                    <a:ext uri="{9D8B030D-6E8A-4147-A177-3AD203B41FA5}">
                      <a16:colId xmlns:a16="http://schemas.microsoft.com/office/drawing/2014/main" xmlns="" val="20000"/>
                    </a:ext>
                  </a:extLst>
                </a:gridCol>
              </a:tblGrid>
              <a:tr h="409075">
                <a:tc>
                  <a:txBody>
                    <a:bodyPr/>
                    <a:lstStyle/>
                    <a:p>
                      <a:r>
                        <a:rPr lang="fr-BE" sz="3200" b="1" dirty="0" smtClean="0">
                          <a:solidFill>
                            <a:schemeClr val="tx1"/>
                          </a:solidFill>
                          <a:latin typeface="Calibri" panose="020F0502020204030204" pitchFamily="34" charset="0"/>
                          <a:cs typeface="Calibri" panose="020F0502020204030204" pitchFamily="34" charset="0"/>
                        </a:rPr>
                        <a:t>Patients  français soignés  en hôpital belge</a:t>
                      </a:r>
                      <a:endParaRPr lang="fr-BE" sz="3200" b="1"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0"/>
                  </a:ext>
                </a:extLst>
              </a:tr>
              <a:tr h="383013">
                <a:tc>
                  <a:txBody>
                    <a:bodyPr/>
                    <a:lstStyle/>
                    <a:p>
                      <a:r>
                        <a:rPr lang="fr-BE" sz="3200" dirty="0" smtClean="0">
                          <a:latin typeface="Calibri" panose="020F0502020204030204" pitchFamily="34" charset="0"/>
                          <a:cs typeface="Calibri" panose="020F0502020204030204" pitchFamily="34" charset="0"/>
                        </a:rPr>
                        <a:t>Patients français soignés en France</a:t>
                      </a:r>
                      <a:endParaRPr lang="fr-BE"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409075">
                <a:tc>
                  <a:txBody>
                    <a:bodyPr/>
                    <a:lstStyle/>
                    <a:p>
                      <a:r>
                        <a:rPr lang="fr-BE" sz="3200" dirty="0" smtClean="0">
                          <a:latin typeface="Calibri" panose="020F0502020204030204" pitchFamily="34" charset="0"/>
                          <a:cs typeface="Calibri" panose="020F0502020204030204" pitchFamily="34" charset="0"/>
                        </a:rPr>
                        <a:t>Patients</a:t>
                      </a:r>
                      <a:r>
                        <a:rPr lang="fr-BE" sz="3200" baseline="0" dirty="0" smtClean="0">
                          <a:latin typeface="Calibri" panose="020F0502020204030204" pitchFamily="34" charset="0"/>
                          <a:cs typeface="Calibri" panose="020F0502020204030204" pitchFamily="34" charset="0"/>
                        </a:rPr>
                        <a:t> belges soignés en Belgique</a:t>
                      </a:r>
                      <a:endParaRPr lang="fr-BE"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2"/>
                  </a:ext>
                </a:extLst>
              </a:tr>
              <a:tr h="409075">
                <a:tc>
                  <a:txBody>
                    <a:bodyPr/>
                    <a:lstStyle/>
                    <a:p>
                      <a:endParaRPr lang="fr-BE"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87639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7</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683568" y="2348880"/>
            <a:ext cx="8460432" cy="2088232"/>
          </a:xfrm>
          <a:prstGeom prst="rect">
            <a:avLst/>
          </a:prstGeom>
        </p:spPr>
        <p:txBody>
          <a:bodyPr vert="horz" lIns="91440" tIns="45720" rIns="91440" bIns="45720" rtlCol="0" anchor="ctr">
            <a:noAutofit/>
          </a:bodyPr>
          <a:lstStyle/>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a:p>
            <a:pPr marR="0" lvl="0" indent="0" algn="ctr" fontAlgn="auto">
              <a:spcBef>
                <a:spcPct val="0"/>
              </a:spcBef>
              <a:spcAft>
                <a:spcPts val="0"/>
              </a:spcAft>
              <a:buClrTx/>
              <a:buSzTx/>
              <a:buFontTx/>
              <a:buNone/>
              <a:tabLst/>
              <a:defRPr/>
            </a:pPr>
            <a:endParaRPr lang="fr-FR" sz="2400" dirty="0" smtClean="0">
              <a:solidFill>
                <a:srgbClr val="000099"/>
              </a:solidFill>
              <a:ea typeface="+mj-ea"/>
              <a:cs typeface="Calibri" panose="020F0502020204030204" pitchFamily="34" charset="0"/>
            </a:endParaRPr>
          </a:p>
        </p:txBody>
      </p:sp>
      <p:sp>
        <p:nvSpPr>
          <p:cNvPr id="8" name="Titre 1"/>
          <p:cNvSpPr txBox="1">
            <a:spLocks/>
          </p:cNvSpPr>
          <p:nvPr/>
        </p:nvSpPr>
        <p:spPr>
          <a:xfrm>
            <a:off x="1187993" y="1147524"/>
            <a:ext cx="9144000" cy="4404048"/>
          </a:xfrm>
          <a:prstGeom prst="rect">
            <a:avLst/>
          </a:prstGeom>
        </p:spPr>
        <p:txBody>
          <a:bodyPr anchor="t">
            <a:normAutofit/>
          </a:bodyPr>
          <a:lstStyle>
            <a:lvl1pPr algn="l" defTabSz="914400" rtl="0" eaLnBrk="1" latinLnBrk="0" hangingPunct="1">
              <a:spcBef>
                <a:spcPct val="0"/>
              </a:spcBef>
              <a:buNone/>
              <a:defRPr sz="2800" b="0" kern="1200">
                <a:solidFill>
                  <a:srgbClr val="000099"/>
                </a:solidFill>
                <a:latin typeface="Montserrat" pitchFamily="50" charset="0"/>
                <a:ea typeface="+mj-ea"/>
                <a:cs typeface="Montserrat" pitchFamily="50" charset="0"/>
              </a:defRPr>
            </a:lvl1pPr>
          </a:lstStyle>
          <a:p>
            <a:endParaRPr lang="fr-FR" sz="3600" dirty="0">
              <a:latin typeface="Calibri" panose="020F0502020204030204" pitchFamily="34" charset="0"/>
              <a:cs typeface="Calibri" panose="020F0502020204030204" pitchFamily="34" charset="0"/>
            </a:endParaRPr>
          </a:p>
        </p:txBody>
      </p:sp>
      <p:sp>
        <p:nvSpPr>
          <p:cNvPr id="9" name="Espace réservé du contenu 2"/>
          <p:cNvSpPr txBox="1">
            <a:spLocks/>
          </p:cNvSpPr>
          <p:nvPr/>
        </p:nvSpPr>
        <p:spPr>
          <a:xfrm>
            <a:off x="624120" y="1412776"/>
            <a:ext cx="8119052" cy="448625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BE" b="1" dirty="0">
                <a:solidFill>
                  <a:srgbClr val="C00000"/>
                </a:solidFill>
                <a:latin typeface="Calibri" panose="020F0502020204030204" pitchFamily="34" charset="0"/>
                <a:cs typeface="Calibri" panose="020F0502020204030204" pitchFamily="34" charset="0"/>
              </a:rPr>
              <a:t>ETUDE DE FAISABILITE : </a:t>
            </a:r>
            <a:endParaRPr lang="fr-BE" b="1" dirty="0" smtClean="0">
              <a:solidFill>
                <a:srgbClr val="C00000"/>
              </a:solidFill>
              <a:latin typeface="Calibri" panose="020F0502020204030204" pitchFamily="34" charset="0"/>
              <a:cs typeface="Calibri" panose="020F0502020204030204" pitchFamily="34" charset="0"/>
            </a:endParaRPr>
          </a:p>
          <a:p>
            <a:pPr algn="l"/>
            <a:endParaRPr lang="fr-BE" b="1" dirty="0" smtClean="0">
              <a:solidFill>
                <a:srgbClr val="C00000"/>
              </a:solidFill>
            </a:endParaRPr>
          </a:p>
          <a:p>
            <a:pPr marL="342900" indent="-342900" algn="l">
              <a:buFont typeface="Wingdings" panose="05000000000000000000" pitchFamily="2" charset="2"/>
              <a:buChar char="§"/>
            </a:pPr>
            <a:r>
              <a:rPr lang="fr-BE" dirty="0" smtClean="0">
                <a:latin typeface="Calibri" panose="020F0502020204030204" pitchFamily="34" charset="0"/>
                <a:cs typeface="Calibri" panose="020F0502020204030204" pitchFamily="34" charset="0"/>
              </a:rPr>
              <a:t>Mieux COORDONNER </a:t>
            </a:r>
            <a:r>
              <a:rPr lang="fr-BE" dirty="0">
                <a:latin typeface="Calibri" panose="020F0502020204030204" pitchFamily="34" charset="0"/>
                <a:cs typeface="Calibri" panose="020F0502020204030204" pitchFamily="34" charset="0"/>
              </a:rPr>
              <a:t>les soins </a:t>
            </a:r>
            <a:endParaRPr lang="fr-BE" dirty="0" smtClean="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
            </a:pPr>
            <a:r>
              <a:rPr lang="fr-BE" dirty="0" smtClean="0">
                <a:latin typeface="Calibri" panose="020F0502020204030204" pitchFamily="34" charset="0"/>
                <a:cs typeface="Calibri" panose="020F0502020204030204" pitchFamily="34" charset="0"/>
              </a:rPr>
              <a:t>Mieux COMMUNIQUER </a:t>
            </a:r>
            <a:r>
              <a:rPr lang="fr-BE" dirty="0">
                <a:latin typeface="Calibri" panose="020F0502020204030204" pitchFamily="34" charset="0"/>
                <a:cs typeface="Calibri" panose="020F0502020204030204" pitchFamily="34" charset="0"/>
              </a:rPr>
              <a:t>de part et d’autre de la frontière entre prestataires </a:t>
            </a:r>
            <a:endParaRPr lang="fr-BE" dirty="0" smtClean="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
            </a:pPr>
            <a:r>
              <a:rPr lang="fr-BE" dirty="0" smtClean="0">
                <a:latin typeface="Calibri" panose="020F0502020204030204" pitchFamily="34" charset="0"/>
                <a:cs typeface="Calibri" panose="020F0502020204030204" pitchFamily="34" charset="0"/>
              </a:rPr>
              <a:t>Détecter PRÉCOCEMENT </a:t>
            </a:r>
            <a:r>
              <a:rPr lang="fr-BE" dirty="0">
                <a:latin typeface="Calibri" panose="020F0502020204030204" pitchFamily="34" charset="0"/>
                <a:cs typeface="Calibri" panose="020F0502020204030204" pitchFamily="34" charset="0"/>
              </a:rPr>
              <a:t>les événements indésirables et y réagir </a:t>
            </a:r>
            <a:endParaRPr lang="fr-BE" dirty="0" smtClean="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
            </a:pPr>
            <a:r>
              <a:rPr lang="fr-BE" dirty="0" smtClean="0">
                <a:latin typeface="Calibri" panose="020F0502020204030204" pitchFamily="34" charset="0"/>
                <a:cs typeface="Calibri" panose="020F0502020204030204" pitchFamily="34" charset="0"/>
              </a:rPr>
              <a:t>Améliorer </a:t>
            </a:r>
            <a:r>
              <a:rPr lang="fr-BE" dirty="0">
                <a:latin typeface="Calibri" panose="020F0502020204030204" pitchFamily="34" charset="0"/>
                <a:cs typeface="Calibri" panose="020F0502020204030204" pitchFamily="34" charset="0"/>
              </a:rPr>
              <a:t>le </a:t>
            </a:r>
            <a:r>
              <a:rPr lang="fr-BE" sz="2600" dirty="0" smtClean="0">
                <a:latin typeface="Calibri" panose="020F0502020204030204" pitchFamily="34" charset="0"/>
                <a:cs typeface="Calibri" panose="020F0502020204030204" pitchFamily="34" charset="0"/>
              </a:rPr>
              <a:t>CONFORT</a:t>
            </a:r>
            <a:r>
              <a:rPr lang="fr-BE" dirty="0" smtClean="0">
                <a:latin typeface="Calibri" panose="020F0502020204030204" pitchFamily="34" charset="0"/>
                <a:cs typeface="Calibri" panose="020F0502020204030204" pitchFamily="34" charset="0"/>
              </a:rPr>
              <a:t> </a:t>
            </a:r>
            <a:r>
              <a:rPr lang="fr-BE" dirty="0">
                <a:latin typeface="Calibri" panose="020F0502020204030204" pitchFamily="34" charset="0"/>
                <a:cs typeface="Calibri" panose="020F0502020204030204" pitchFamily="34" charset="0"/>
              </a:rPr>
              <a:t>de vie du patient et de ses proches et le confort professionnel des </a:t>
            </a:r>
            <a:r>
              <a:rPr lang="fr-BE" dirty="0" smtClean="0">
                <a:latin typeface="Calibri" panose="020F0502020204030204" pitchFamily="34" charset="0"/>
                <a:cs typeface="Calibri" panose="020F0502020204030204" pitchFamily="34" charset="0"/>
              </a:rPr>
              <a:t>intervenants</a:t>
            </a:r>
            <a:endParaRPr lang="fr-BE" dirty="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v"/>
            </a:pPr>
            <a:endParaRPr lang="fr-BE" dirty="0">
              <a:latin typeface="Calibri" panose="020F0502020204030204" pitchFamily="34" charset="0"/>
              <a:cs typeface="Calibri" panose="020F0502020204030204" pitchFamily="34" charset="0"/>
            </a:endParaRPr>
          </a:p>
          <a:p>
            <a:pPr algn="l"/>
            <a:r>
              <a:rPr lang="fr-BE" b="1" dirty="0">
                <a:solidFill>
                  <a:srgbClr val="C00000"/>
                </a:solidFill>
                <a:latin typeface="Calibri" panose="020F0502020204030204" pitchFamily="34" charset="0"/>
                <a:cs typeface="Calibri" panose="020F0502020204030204" pitchFamily="34" charset="0"/>
              </a:rPr>
              <a:t>DEZOOMER</a:t>
            </a:r>
          </a:p>
          <a:p>
            <a:pPr marL="342900" indent="-342900" algn="l">
              <a:buFont typeface="Wingdings" panose="05000000000000000000" pitchFamily="2" charset="2"/>
              <a:buChar char="§"/>
            </a:pPr>
            <a:r>
              <a:rPr lang="fr-BE" dirty="0" smtClean="0">
                <a:latin typeface="Calibri" panose="020F0502020204030204" pitchFamily="34" charset="0"/>
                <a:cs typeface="Calibri" panose="020F0502020204030204" pitchFamily="34" charset="0"/>
              </a:rPr>
              <a:t>CONTEXTE </a:t>
            </a:r>
          </a:p>
          <a:p>
            <a:pPr marL="342900" indent="-342900" algn="l">
              <a:buFont typeface="Wingdings" panose="05000000000000000000" pitchFamily="2" charset="2"/>
              <a:buChar char="§"/>
            </a:pPr>
            <a:r>
              <a:rPr lang="fr-BE" dirty="0" smtClean="0">
                <a:latin typeface="Calibri" panose="020F0502020204030204" pitchFamily="34" charset="0"/>
                <a:cs typeface="Calibri" panose="020F0502020204030204" pitchFamily="34" charset="0"/>
              </a:rPr>
              <a:t>COÛT</a:t>
            </a:r>
            <a:endParaRPr lang="fr-BE" b="1" dirty="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
            </a:pPr>
            <a:r>
              <a:rPr lang="fr-BE" dirty="0" smtClean="0">
                <a:latin typeface="Calibri" panose="020F0502020204030204" pitchFamily="34" charset="0"/>
                <a:cs typeface="Calibri" panose="020F0502020204030204" pitchFamily="34" charset="0"/>
              </a:rPr>
              <a:t>PERENNISATION et EXTENSION</a:t>
            </a:r>
            <a:endParaRPr lang="fr-BE" dirty="0">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v"/>
            </a:pPr>
            <a:endParaRPr lang="fr-BE" dirty="0"/>
          </a:p>
        </p:txBody>
      </p:sp>
      <p:sp>
        <p:nvSpPr>
          <p:cNvPr id="2" name="ZoneTexte 1"/>
          <p:cNvSpPr txBox="1"/>
          <p:nvPr/>
        </p:nvSpPr>
        <p:spPr>
          <a:xfrm>
            <a:off x="0" y="116632"/>
            <a:ext cx="4572000" cy="923330"/>
          </a:xfrm>
          <a:prstGeom prst="rect">
            <a:avLst/>
          </a:prstGeom>
          <a:noFill/>
        </p:spPr>
        <p:txBody>
          <a:bodyPr wrap="square" rtlCol="0">
            <a:spAutoFit/>
          </a:bodyPr>
          <a:lstStyle/>
          <a:p>
            <a:r>
              <a:rPr lang="fr-FR" sz="3600" dirty="0">
                <a:solidFill>
                  <a:srgbClr val="0033CC"/>
                </a:solidFill>
                <a:latin typeface="Calibri" panose="020F0502020204030204" pitchFamily="34" charset="0"/>
                <a:ea typeface="+mj-ea"/>
                <a:cs typeface="Calibri" panose="020F0502020204030204" pitchFamily="34" charset="0"/>
              </a:rPr>
              <a:t>Objectifs généraux</a:t>
            </a:r>
            <a:r>
              <a:rPr lang="fr-FR" dirty="0">
                <a:latin typeface="Calibri" panose="020F0502020204030204" pitchFamily="34" charset="0"/>
                <a:cs typeface="Calibri" panose="020F0502020204030204" pitchFamily="34" charset="0"/>
              </a:rPr>
              <a:t/>
            </a:r>
            <a:br>
              <a:rPr lang="fr-FR" dirty="0">
                <a:latin typeface="Calibri" panose="020F0502020204030204" pitchFamily="34" charset="0"/>
                <a:cs typeface="Calibri" panose="020F0502020204030204" pitchFamily="34" charset="0"/>
              </a:rPr>
            </a:b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8352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8</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7" name="Espace réservé du titre 1"/>
          <p:cNvSpPr txBox="1">
            <a:spLocks/>
          </p:cNvSpPr>
          <p:nvPr/>
        </p:nvSpPr>
        <p:spPr>
          <a:xfrm>
            <a:off x="6540" y="94708"/>
            <a:ext cx="3858275" cy="522830"/>
          </a:xfrm>
          <a:prstGeom prst="rect">
            <a:avLst/>
          </a:prstGeom>
        </p:spPr>
        <p:txBody>
          <a:bodyPr vert="horz" lIns="91440" tIns="45720" rIns="91440" bIns="45720" rtlCol="0" anchor="ctr">
            <a:noAutofit/>
          </a:bodyPr>
          <a:lstStyle/>
          <a:p>
            <a:pPr algn="ctr">
              <a:spcBef>
                <a:spcPct val="0"/>
              </a:spcBef>
              <a:defRPr/>
            </a:pPr>
            <a:r>
              <a:rPr lang="fr-FR" sz="3600" dirty="0">
                <a:solidFill>
                  <a:srgbClr val="0033CC"/>
                </a:solidFill>
                <a:latin typeface="Calibri" panose="020F0502020204030204" pitchFamily="34" charset="0"/>
                <a:ea typeface="+mj-ea"/>
                <a:cs typeface="Calibri" panose="020F0502020204030204" pitchFamily="34" charset="0"/>
              </a:rPr>
              <a:t>DISPOSITIF 6 mois</a:t>
            </a:r>
          </a:p>
        </p:txBody>
      </p:sp>
      <p:sp>
        <p:nvSpPr>
          <p:cNvPr id="2" name="ZoneTexte 1"/>
          <p:cNvSpPr txBox="1"/>
          <p:nvPr/>
        </p:nvSpPr>
        <p:spPr>
          <a:xfrm>
            <a:off x="444399" y="3118630"/>
            <a:ext cx="8255201" cy="1938992"/>
          </a:xfrm>
          <a:prstGeom prst="rect">
            <a:avLst/>
          </a:prstGeom>
          <a:noFill/>
        </p:spPr>
        <p:txBody>
          <a:bodyPr wrap="square" rtlCol="0">
            <a:spAutoFit/>
          </a:bodyPr>
          <a:lstStyle/>
          <a:p>
            <a:pPr marL="285750" indent="-285750">
              <a:buFont typeface="Wingdings" panose="05000000000000000000" pitchFamily="2" charset="2"/>
              <a:buChar char="§"/>
            </a:pPr>
            <a:r>
              <a:rPr lang="fr-BE" sz="2000" dirty="0" smtClean="0">
                <a:latin typeface="Calibri" panose="020F0502020204030204" pitchFamily="34" charset="0"/>
                <a:cs typeface="Calibri" panose="020F0502020204030204" pitchFamily="34" charset="0"/>
              </a:rPr>
              <a:t>Tablette –une </a:t>
            </a:r>
            <a:r>
              <a:rPr lang="fr-BE" sz="2000" dirty="0" err="1" smtClean="0">
                <a:latin typeface="Calibri" panose="020F0502020204030204" pitchFamily="34" charset="0"/>
                <a:cs typeface="Calibri" panose="020F0502020204030204" pitchFamily="34" charset="0"/>
              </a:rPr>
              <a:t>casemanager</a:t>
            </a:r>
            <a:r>
              <a:rPr lang="fr-BE" sz="2000" dirty="0" smtClean="0">
                <a:latin typeface="Calibri" panose="020F0502020204030204" pitchFamily="34" charset="0"/>
                <a:cs typeface="Calibri" panose="020F0502020204030204" pitchFamily="34" charset="0"/>
              </a:rPr>
              <a:t>  et OT </a:t>
            </a:r>
            <a:r>
              <a:rPr lang="fr-BE" sz="2000" dirty="0" err="1" smtClean="0">
                <a:latin typeface="Calibri" panose="020F0502020204030204" pitchFamily="34" charset="0"/>
                <a:cs typeface="Calibri" panose="020F0502020204030204" pitchFamily="34" charset="0"/>
              </a:rPr>
              <a:t>télévigilance</a:t>
            </a:r>
            <a:r>
              <a:rPr lang="fr-BE" sz="2000" dirty="0" smtClean="0">
                <a:latin typeface="Calibri" panose="020F0502020204030204" pitchFamily="34" charset="0"/>
                <a:cs typeface="Calibri" panose="020F0502020204030204" pitchFamily="34" charset="0"/>
              </a:rPr>
              <a:t> (</a:t>
            </a:r>
            <a:r>
              <a:rPr lang="fr-BE" sz="2000" dirty="0" err="1" smtClean="0">
                <a:latin typeface="Calibri" panose="020F0502020204030204" pitchFamily="34" charset="0"/>
                <a:cs typeface="Calibri" panose="020F0502020204030204" pitchFamily="34" charset="0"/>
              </a:rPr>
              <a:t>Télépronam</a:t>
            </a:r>
            <a:r>
              <a:rPr lang="fr-BE" sz="2000" dirty="0" smtClean="0">
                <a:latin typeface="Calibri" panose="020F0502020204030204" pitchFamily="34" charset="0"/>
                <a:cs typeface="Calibri" panose="020F0502020204030204" pitchFamily="34" charset="0"/>
              </a:rPr>
              <a:t>) -&gt; surveillance humaine </a:t>
            </a:r>
            <a:r>
              <a:rPr lang="fr-BE" sz="2000" b="1" dirty="0" smtClean="0">
                <a:latin typeface="Calibri" panose="020F0502020204030204" pitchFamily="34" charset="0"/>
                <a:cs typeface="Calibri" panose="020F0502020204030204" pitchFamily="34" charset="0"/>
              </a:rPr>
              <a:t>H24</a:t>
            </a:r>
            <a:endParaRPr lang="fr-BE" sz="2000" b="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BE" sz="2000" dirty="0" smtClean="0">
                <a:latin typeface="Calibri" panose="020F0502020204030204" pitchFamily="34" charset="0"/>
                <a:cs typeface="Calibri" panose="020F0502020204030204" pitchFamily="34" charset="0"/>
              </a:rPr>
              <a:t>Paramètres </a:t>
            </a:r>
            <a:r>
              <a:rPr lang="fr-BE" sz="2000" b="1" dirty="0" smtClean="0">
                <a:latin typeface="Calibri" panose="020F0502020204030204" pitchFamily="34" charset="0"/>
                <a:cs typeface="Calibri" panose="020F0502020204030204" pitchFamily="34" charset="0"/>
              </a:rPr>
              <a:t>quotidiens </a:t>
            </a:r>
            <a:r>
              <a:rPr lang="fr-BE" sz="2000" dirty="0" smtClean="0">
                <a:latin typeface="Calibri" panose="020F0502020204030204" pitchFamily="34" charset="0"/>
                <a:cs typeface="Calibri" panose="020F0502020204030204" pitchFamily="34" charset="0"/>
              </a:rPr>
              <a:t>: </a:t>
            </a:r>
            <a:r>
              <a:rPr lang="fr-BE" sz="2000" dirty="0">
                <a:latin typeface="Calibri" panose="020F0502020204030204" pitchFamily="34" charset="0"/>
                <a:cs typeface="Calibri" panose="020F0502020204030204" pitchFamily="34" charset="0"/>
              </a:rPr>
              <a:t>Poids, TA et fréquence cardiaque, saturation en O</a:t>
            </a:r>
            <a:r>
              <a:rPr lang="fr-BE" sz="2000" baseline="30000" dirty="0">
                <a:latin typeface="Calibri" panose="020F0502020204030204" pitchFamily="34" charset="0"/>
                <a:cs typeface="Calibri" panose="020F0502020204030204" pitchFamily="34" charset="0"/>
              </a:rPr>
              <a:t>2</a:t>
            </a:r>
            <a:r>
              <a:rPr lang="fr-BE" sz="2000" dirty="0">
                <a:latin typeface="Calibri" panose="020F0502020204030204" pitchFamily="34" charset="0"/>
                <a:cs typeface="Calibri" panose="020F0502020204030204" pitchFamily="34" charset="0"/>
              </a:rPr>
              <a:t>, température et variables subjectives.</a:t>
            </a:r>
          </a:p>
          <a:p>
            <a:pPr marL="285750" indent="-285750">
              <a:buFont typeface="Wingdings" panose="05000000000000000000" pitchFamily="2" charset="2"/>
              <a:buChar char="§"/>
            </a:pPr>
            <a:r>
              <a:rPr lang="fr-BE" sz="2000" dirty="0">
                <a:latin typeface="Calibri" panose="020F0502020204030204" pitchFamily="34" charset="0"/>
                <a:cs typeface="Calibri" panose="020F0502020204030204" pitchFamily="34" charset="0"/>
              </a:rPr>
              <a:t>Carnet de </a:t>
            </a:r>
            <a:r>
              <a:rPr lang="fr-BE" sz="2000" b="1" dirty="0">
                <a:latin typeface="Calibri" panose="020F0502020204030204" pitchFamily="34" charset="0"/>
                <a:cs typeface="Calibri" panose="020F0502020204030204" pitchFamily="34" charset="0"/>
              </a:rPr>
              <a:t>liaison </a:t>
            </a:r>
            <a:r>
              <a:rPr lang="fr-BE" sz="2000" dirty="0" smtClean="0">
                <a:latin typeface="Calibri" panose="020F0502020204030204" pitchFamily="34" charset="0"/>
                <a:cs typeface="Calibri" panose="020F0502020204030204" pitchFamily="34" charset="0"/>
              </a:rPr>
              <a:t>informatisé</a:t>
            </a:r>
          </a:p>
          <a:p>
            <a:pPr marL="285750" indent="-285750">
              <a:buFont typeface="Wingdings" panose="05000000000000000000" pitchFamily="2" charset="2"/>
              <a:buChar char="§"/>
            </a:pPr>
            <a:r>
              <a:rPr lang="fr-BE" sz="2000" b="1" dirty="0" smtClean="0">
                <a:latin typeface="Calibri" panose="020F0502020204030204" pitchFamily="34" charset="0"/>
                <a:cs typeface="Calibri" panose="020F0502020204030204" pitchFamily="34" charset="0"/>
              </a:rPr>
              <a:t>Education thérapeutique </a:t>
            </a:r>
            <a:r>
              <a:rPr lang="fr-BE" sz="2000" dirty="0" smtClean="0">
                <a:latin typeface="Calibri" panose="020F0502020204030204" pitchFamily="34" charset="0"/>
                <a:cs typeface="Calibri" panose="020F0502020204030204" pitchFamily="34" charset="0"/>
              </a:rPr>
              <a:t>une fois par mois pendant 6 mois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910" y="1280656"/>
            <a:ext cx="3442564" cy="147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2726" y="5458232"/>
            <a:ext cx="8569754" cy="430887"/>
          </a:xfrm>
          <a:prstGeom prst="rect">
            <a:avLst/>
          </a:prstGeom>
          <a:noFill/>
        </p:spPr>
        <p:txBody>
          <a:bodyPr wrap="square" rtlCol="0">
            <a:spAutoFit/>
          </a:bodyPr>
          <a:lstStyle/>
          <a:p>
            <a:r>
              <a:rPr lang="fr-BE" sz="2200" b="1" dirty="0" smtClean="0">
                <a:latin typeface="Calibri" panose="020F0502020204030204" pitchFamily="34" charset="0"/>
                <a:cs typeface="Calibri" panose="020F0502020204030204" pitchFamily="34" charset="0"/>
              </a:rPr>
              <a:t>Accès </a:t>
            </a:r>
            <a:r>
              <a:rPr lang="fr-BE" sz="2200" dirty="0" smtClean="0">
                <a:latin typeface="Calibri" panose="020F0502020204030204" pitchFamily="34" charset="0"/>
                <a:cs typeface="Calibri" panose="020F0502020204030204" pitchFamily="34" charset="0"/>
              </a:rPr>
              <a:t>à l’application pour le patient et les prestataires de soins/services </a:t>
            </a:r>
            <a:endParaRPr lang="fr-BE" sz="2200" dirty="0">
              <a:latin typeface="Calibri" panose="020F0502020204030204" pitchFamily="34" charset="0"/>
              <a:cs typeface="Calibri" panose="020F0502020204030204" pitchFamily="34" charset="0"/>
            </a:endParaRPr>
          </a:p>
        </p:txBody>
      </p:sp>
      <p:sp>
        <p:nvSpPr>
          <p:cNvPr id="9" name="Flèche vers le bas 8"/>
          <p:cNvSpPr/>
          <p:nvPr/>
        </p:nvSpPr>
        <p:spPr>
          <a:xfrm>
            <a:off x="3849389" y="5068859"/>
            <a:ext cx="230909" cy="371878"/>
          </a:xfrm>
          <a:prstGeom prst="down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Organigramme : Alternative 9"/>
          <p:cNvSpPr/>
          <p:nvPr/>
        </p:nvSpPr>
        <p:spPr>
          <a:xfrm>
            <a:off x="405710" y="5999868"/>
            <a:ext cx="8403786" cy="813507"/>
          </a:xfrm>
          <a:prstGeom prst="flowChartAlternateProcess">
            <a:avLst/>
          </a:prstGeom>
          <a:solidFill>
            <a:srgbClr val="869A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400" dirty="0">
                <a:solidFill>
                  <a:schemeClr val="bg1"/>
                </a:solidFill>
                <a:latin typeface="Calibri" panose="020F0502020204030204" pitchFamily="34" charset="0"/>
                <a:cs typeface="Calibri" panose="020F0502020204030204" pitchFamily="34" charset="0"/>
              </a:rPr>
              <a:t>Protocole </a:t>
            </a:r>
            <a:r>
              <a:rPr lang="fr-BE" sz="2400" dirty="0" smtClean="0">
                <a:solidFill>
                  <a:schemeClr val="bg1"/>
                </a:solidFill>
                <a:latin typeface="Calibri" panose="020F0502020204030204" pitchFamily="34" charset="0"/>
                <a:cs typeface="Calibri" panose="020F0502020204030204" pitchFamily="34" charset="0"/>
              </a:rPr>
              <a:t>revu par le Comité d’éthique CHU UCL </a:t>
            </a:r>
            <a:r>
              <a:rPr lang="fr-BE" sz="2400" dirty="0" err="1" smtClean="0">
                <a:solidFill>
                  <a:schemeClr val="bg1"/>
                </a:solidFill>
                <a:latin typeface="Calibri" panose="020F0502020204030204" pitchFamily="34" charset="0"/>
                <a:cs typeface="Calibri" panose="020F0502020204030204" pitchFamily="34" charset="0"/>
              </a:rPr>
              <a:t>Godinne</a:t>
            </a:r>
            <a:r>
              <a:rPr lang="fr-BE" sz="2400" dirty="0" smtClean="0">
                <a:solidFill>
                  <a:schemeClr val="bg1"/>
                </a:solidFill>
                <a:latin typeface="Calibri" panose="020F0502020204030204" pitchFamily="34" charset="0"/>
                <a:cs typeface="Calibri" panose="020F0502020204030204" pitchFamily="34" charset="0"/>
              </a:rPr>
              <a:t> </a:t>
            </a:r>
            <a:r>
              <a:rPr lang="fr-BE" sz="2400" dirty="0" err="1" smtClean="0">
                <a:solidFill>
                  <a:schemeClr val="bg1"/>
                </a:solidFill>
                <a:latin typeface="Calibri" panose="020F0502020204030204" pitchFamily="34" charset="0"/>
                <a:cs typeface="Calibri" panose="020F0502020204030204" pitchFamily="34" charset="0"/>
              </a:rPr>
              <a:t>et_le</a:t>
            </a:r>
            <a:r>
              <a:rPr lang="fr-BE" sz="2400" dirty="0" smtClean="0">
                <a:solidFill>
                  <a:schemeClr val="bg1"/>
                </a:solidFill>
                <a:latin typeface="Calibri" panose="020F0502020204030204" pitchFamily="34" charset="0"/>
                <a:cs typeface="Calibri" panose="020F0502020204030204" pitchFamily="34" charset="0"/>
              </a:rPr>
              <a:t> comité de Saint Etienne   -   RGPD Analyse  Impact CNIL!!! </a:t>
            </a:r>
            <a:endParaRPr lang="fr-BE" sz="2400" dirty="0">
              <a:solidFill>
                <a:schemeClr val="bg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25" y="1115285"/>
            <a:ext cx="3327730" cy="187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4" descr="data:image/jpg;base64,%20/9j/4AAQSkZJRgABAQEAYABgAAD/2wBDAAUDBAQEAwUEBAQFBQUGBwwIBwcHBw8LCwkMEQ8SEhEPERETFhwXExQaFRERGCEYGh0dHx8fExciJCIeJBweHx7/2wBDAQUFBQcGBw4ICA4eFBEUHh4eHh4eHh4eHh4eHh4eHh4eHh4eHh4eHh4eHh4eHh4eHh4eHh4eHh4eHh4eHh4eHh7/wAARCAEMAW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ooooAKKKKACiiigAooooAKKKKACiiigAooooAKKKKACiiigAooooAKKKKACiiigAooooAKKKKACiiigAooooAKKKKACiiigAooooAKKKKACiiigAooooAKKKKACiiigAooooAKKKKACiiigAoorK8Xa1b+HfDOo63dECOzt2lwT94gcD8TgUAatFfL9t8SvHGjaMl5Pqz3FzdyeZ5cyB1Td85ABHAClBjtuPpWzo37QOpwhBq+j20692iJjP9a09lInmR9D0V5xpPxi8LXNvbyagt1pxnKKodd4y7EKMrzzgnp05r0aoaa3KFopDSZpAOopM0UALRRRQAUUUUAFFFFABRRRQAUUUUAFFFFABRRRQAUUUUAFFFFABRRRQAUUUUAFFFFABRRRQAUUUUAFFFFABRRRQAUUUUAFFFFABXkP7Ruoi4i0Twmj8Xs5ursA8+RFz+rY/KvXq+bvFGrLrnxN1/Wm+a0smGnWxPIZYhukx9WyMd81UNxS2OU8TKLjUkt2G3yV2kA/xk7m/U4/ACsb+yTd3kNugUec4VfYZx/9etUBppJJ3bLMxZjzznn+v6+1aHh23825klbhVXy1b3fg/ku8/ga6U7IzsZU9qupfEPwroFuCBcX8MhA7R7htz9Io/wBTX2Ka+WvgXp8mvfHZddkwYLO3uLiIddoP7pP0Y4r6lrCruXFaDTTD1qSmtWZQgNOBplKKBj6WminUCCiiigAooooAKKKKACiiigAooooAKKKKACiiigAooooAKKKKACiiigAooooAKKKKACiiigAooooAKKKKACiiigAooooAw/H2uL4b8F6trZxutLV3jB7vjCj/AL6Ir5kgjk07wpBbyuzXE4DTknlnb9459zkrz7Yr1b9pzVVTStA8N7yo1PUBJPj/AJ5Qjccn/e2/lXjmvaxbzX6QI8YEaDIU9C3zH+f6CtYIl7ipll+8CfQf59/yJrRvpxpXg+4uAQskqELk4IaQ7V/JQx/Gs2xZLq5hhiKEyOFyD2PH+P51nfFzUmcafpFmC0kzeYFHcvhUH/fOOPWtOoj2n9k/Sv8AinNS8RyR7TdzLa2+R0ii/wAWY/8AfIr2yua+GOkReH/A2laLFj/RLdUcj+J8Zc/ixNdLWEnd3KQlMY089KjepGJmlpg60+gBy04UxetPFAC0UUUAFFFFABRTJZYokLyyJGo6lmwKwtR8aeE9PJF14g09COoEwYj8BmgDoKK4K5+MHw8t22v4gjb/AHYnP9Kii+M3w6kOBr2Pc28n+FOz7Cuu56FRXKaf8R/At9II7fxRpoc9EkmEZP4Niult7m3uYxJbzxTIejI4YH8RSGTUUUUAFFFFABRRRQAUUUUAFFFFABRRRQAUUUUAFFFFABRRRQAUUUUAFFFIaAAmuc8Q+ILWxguLi5ultbK2XdNKfyAGOSSeAByTWvqtx9ntGbvivIvFkt9d63DFAqsLR41sw/Ky6hNkIxHcQx7pMepHpVxsldhGEqk1CO7NqTxlDPP5M3h2ZQR8qXt3bRTMD38p33DPocH2qhrWl+ANYBk8QeF/sLuP+Pia08sf9/osj/x6up0Pwzo2m2Is49Ot7k4zPPcRiSSdz953YjLE9eaLnwnpEgdtPFxo9wR/rLGQxjPun3GHsRT5n2NXDDt2Un62/wCDp+J563wh0mJ11Dwzq88aMh8uOSQTREEY4YcjgnueTXm8/hTxLafF7SLvxDpRhtxJLdefGQ8LbAFjjDeucNjg16/4JubiPxBb2uYgblr2G6WFNkUrW8iqs6oOFLZIOOCRXQeP/KXw9ds+PkdDH7NuA4/WqTurmNSm6VRwl0Z0HhG8Wa025ya6AGvK/BOrGJghbg16NZ3QmQGsmhl401qFORSmkBHiilNIKAHL1p4pi08UALRVDW9WsdGsjdX8wjToqjlnPoo7mvMPEviTWvEAaKFn0+wOR5UbfvHH+2w/kPzNNJsmUkjrPHHxJ8K+ErKe41DUI28gfvAjDCH0ZugPt19q8G8V/tHeINVdofCmk/Zbc9Lm5/dgj1GQXb8FH1rgvimPtnxBayfdJaaJaxbYVOEFzLlixH94IF/76rFDcn5RtVvmbuR7mm7II3auWdc8QeOPEDmTWPEt7iRiNtuoVQPq5Y/yrAbQ4bhfMu5prnjObi8dyf1x+lbEKKpdmd35OAx6g1E0cfGY2y2eAMcUrsrlRlRaHp6xBmtdPzn73lKcZ6CpW0a3AylrZgkAARwqtaMUSMwVosq3QZ6HPH0pWWPf5acDodo4yf0pDsZpsXhASORkUjc6xzMB+X3T+NXNG1rxBotyJdJ1a7spFPJhlMZ/HZ8p/FTStGpdm5TaME5PQDrUDxyRB5PN/hz0yad2LlR6z4N/aM8SaPcR2niOGHWbckLvG2G4/BvuOfYhCa+ivh98QvC/jizabQ9QV548efayjZPCfR0PI+vT3r4Ovf30TbxbkHCnco6dx71SsdV1Hw9qtvqOmX1xbzW5zDNbsfOt/YZ++nrG2R6Yp6MWqP0qpK8W/Z9+NVv44iXQddMFt4hii8xTGcRXsf8Az1iz06fMvUc/h7RUjFzRmkooAKKKKACjNGaKAFzS02lFAC0UUUAFFFFABRRRQAUUUUAFNpTSCgDD19mmuIrdehbn6CvM/hov9oa5Z3UnzM1vc6u+e8lxMY0P/AYo9v416jcKPtu9uoJFedXfhXVtB1FL7RXnaOAOttJbhXkjidt5hkibAkQMSVIIYZrSS93Q0w0oqb5na6av2v8A1Y3PH/hzUfEmjQWNhr13osiXAleWAHLgZ+U4IPfPXtWnrd8fD/hSe9kke4ltrcKhb700mAq/izY/Oubt/Hd/CfJvrCxnkHBC3BtZM+8cwH5BjWdrWvah4j1C1tbWyjje3cS29oLhZmknH3JJSmVSKPO7k5JAqOui1OuMZckY1ZJ04tvRxvr0/m1212NT4caStvcz3zXCz/YLYaaCAf8AX7jJctnvmRscf3azvizqWxLLSUb55G8+T/dHA/XP5V2eh6bDofh+z0qJy/lIWlkbrI5JZnPuWJNeNeIdROteLLy8Vi0W/wAuH/cXgfn1/GtNlY8+UpVJuct3qdD4azuU16d4fYlF+leceHI8ba9I0FMIKgZvp0p1InSnGpAjPWinGo5HCDnr6UDJBwOazvEGtW2j2PnyZllY7YYVPzSN6D29T2p1zcRxQyXFxIEijUs7HoAK838S+INKsy+u+JtWs9KgI2wi6mCCNOygHqx6nGeeOwppEtlr7JcarcnWNcmZxnEcadAP7qA9vU9TXmXxa+Itvol5L4f8MR2r64VHnyAbodPUjq396Q9k/E4FZvjn4vLqGnvpngFbtfN+WTV54DGiL3MKNyzf7RAAz3ryyxtI7a2MabmLM0ju53NIx6szHqSeuabYlG+48I+59zzyl3aWaeU5kmlPV2P5fTimsrJuKjOQMjPU06bcUyvCHA5pgbY+1lVQo+7ngVJZIxG3GRuOCQe4qGVmR1C7MAgg9c1acDf8/ZcDcfaoUUq25txBPGOfwoGR8NO2SpC5Y5PWiKQFGb5U5Oe1OVsjcqbSQe/X8aaFjUBZELBj1z0oAjkGy3bc2/cTyPXiq9wSwTbuORjnrj6VZmY5CR7sfxKe1LKsckgwVGFwwHagRj3MAZtvcA5IHQ1Rkik3EYDBRwPb1re5YtJMihcYznpVF1YQEQqZG6MegGe5oAwrO6vNH1a1udLunt7iKcTWVwpwYbjsf91vusOnIPrX318C/H1v8QvANlrSqsV2AYb2Af8ALGdPvr9OhHsa+FNQ09ZbKaIxgcHLk4/KvV/2LfFUlj8RdR0KWQ+RrNl9sVewuYSVkx7kbiardEbM+0CabmkBDAMOhGRQTUlC0U0tSbqAH0VHuo3UASg04VEGp6mgB9LSCloAKKKKACiiigAooooASilqK7uIbS1lurmRYoIUMkjscBVAySaAOH+LPjTTfA8NjcXdrc3sl9OI0t7UAyhR95wD1A4/OpfDPizQfEUHm6LqlteYALxo2JEz03IfmX8RXhHjPxA3i7XLzxXfI32ONGh0+BuNsGSP++nOc/7O72ryzUtKmm1KTUxJLb3hfcJYnKMpz2IOQB9e9dEYaGTep9wTi3uV23EMUo9JEDfzogjtbVSIIYYVPURoFz+VfKHgvxF8RIdyxeMtSNtGNii5Ec/zEHHMik4ABY89FPrV/S/jp4gs/EsvhxYZfEF9dyKLV51jhjtl5yzbFBbj5sfrzQ1YFqe6/EvXP7P0SS3hkxe3gMcYB5VP4m/Lj6mvNNDsiCvy1ciiv9a1Bry+dpZnxzjAA9AOwrttA8NthWZcCs2zRKweHLNvlyK7/SodiCqenaYsCj5a2YE2ioGWFpTTQainmCDA+9/KkAs8oQY6mqjMWamO+T6mliGTQBwnxt8VQ+F/CV5eyKHW0tmu5I/+ejAhYY/+BSEfXaa+RrWO91LU38Q+Ibg6jrU/zPPK27y89UjB4RR0AGK9g/aw1OSdbTTVOVvdcSJ1z/yztofMx9C7A/U15HawJvfy5Wjw2TGWA5/wpgtzSckxnacZxyen5VA25F2llIxwAeOtSfukYRFsMMce1V2nDSPGj4TjBJHTP60ihwVvMCKOAOTuyTSwhXdpDhPwplu6Mru2FPUc5p75aIrLlQWA47UAMjJZixfKscDI9aVom2qquDknOR0xSOxjkCRsrDPQ85pV/fZVW2kABvXrQBGURnw2QQPp3qNlBkVSxbB4XOCashh5riRSqr37fWoItvzSfOwVj25NAEQ/4+JNu5gM4bjPaoJRIFMj/LuPYcf/AK6sHcUcliC57LzUTMqoO67uBj2HegCvtbyRvMnPByOORTpmMdsiKwQcg9fzxSuzb1ZcggE4wAap3EqtNH6g4bnAzj9KBCzngxxlvlUsxHcfjU/7Nlw8fxx8JPHnP267t+P7jRkn/wBDNZWp3XlrOzEKojIyOc8etdF+yJpb6l8atEuduY9Osbq/lIHA3blT/wBCX8qpES3R96aVL5limTyvyn8Kslqy9Fkws0fowI/KtHdSKHZpCaaWpCaAHFqTdTC1JuoAmDVIjZqsG5qVGoAsqeKfUaU8dKQC0UUUAFFFFABRRRQAV5X+0VrUkWg2PhW0lMdxrcxWZgeUt0wXP0JKj6E16pXjfxe8J+ItV8fwa1b2j3GmxaetupjO4oTJ8+V6/dJ59qqO4meVa1CdkNpHH5axAPIuOjAAAceiY/HNUJNOz+725wMZHfnH8iKttf3QvZmvLUrJvJKsMEH0/I4rW0Ke1ur1cKd0I3Yx95vuqPxJX8q31RJg+M3h8NeFXyo8wo6HHUnjzPzIVQfY+tY37Ofg651Ka98YahFmS5kaO2JHbPzsPxG3/gJqP4mQ3ni/x5png3R3LyTSLHvHICjrIfYAMx9xX1F4Q8K2eiaNZ6XYwhLe1iWKMY7AdT7nrWcmNIg8MaCqupZOB7V3NtapEgAUUlharCnA5q4BWdyiMKBTgKfUE82AVX86QCTS7RtXr61UkbmhzUZoAByasQjmoBU0J+agD5R/adV11rQpmOFXWr+Jm9GaNCv6V56InedzJawysByVdTn8K9s/am0GSTQtXuoYy0mnXEGtxADJaPHlTgfQfMfYj1rwq2aCRBLstgGXcG8qQDHb5h/n+jBFwrDF5jPpsuRgDHPHpULSWyQYaKVGzgblx39afAjCAMqyKhzh4ZS659SKSTzcfu5ku/RWX5ulIok8lUiBVwXJzt6g0pbaY1eMq2N3JzmmrCykeX8mMHaQBzT4bhHlJmjxhj2OfwoAJYVkug0bA9h9agVpFctIqrtzzjn/AD/hUghZY/OhlGeeCeRzTPPCx7JkJ3dwfu+9ADmuFFs3mSFwR345prORArKcvkbiRzTJo45Am1+CcHHXNMkt1Zo1jkIOTkUAPlmVVjiJII7+ntz+NQPn92VZivPPp6+9SSW4aVYywMa8cnA/GqhtpFleUTM6nqvT8KBDpGVp5NshHAwB3Pas1phJcl2VQQSDnrn1qdyphkkEixkggjkYrHub62srRnkbIVSd2aYjP8TyK8UFjHKPNnbDHP3VHUn2ABNfUH7GXhFtM8I6l4yuoDFLrciwWSsOVtIuAfxP/oNfPnwd8C6r8S/HEenMskUDAS6jP2tbXOdvs78YH096+97OztNP0+203T4VgtLWJYYIlGAiKMAU3sTu7lqxfy5d3Zs1orLmsl+FOO3Si2u8jrSRRsb6C1UknzTxMKALBam7qh8yk8ygCwG5qaJqpq+TViE80AX4zwKlFQRdKnFIBaKKKACiiigAooooAKKKSgDJ1vw9o2sqV1LTba5z/EyDcP8AgQ5rjrn4TaMskkul3VxaM7KxR/3i/Kcj36479q9GopqTQHk/wu+D1v4S8Sal4k1C8jv9Tu0WGEqpC28QA3AZ5JYjJP0FepRQKg4FS0UNthYBgUuaT61XnlzwvSkATzfwr09arM1DNTDQAhpDS0hpiAVJG2DUVOBoAxfH+k/b9OS9htvtMtsHDwYz9ohYYli98ryPdRXxv4n8NyeC9e/sxGll0i6Hm6VdxsfniJ+VD2LL93B9B7V90xsCNprzf4meA7HVtPuYZbNriwmYyyxRrmS2kPWaLuc9WUfUelCB9z5bVGZlKsAT/wAtU43Y7MPWlk2mbz1+XPDr0FP8UaTqvgzUEtNYxPpkzf6Dq0YzDKOysR91vY/hUULhwfnADjII/Hp+lFik7gx8p2kOcHqe1LmOS3JBAPXpkjPpUKsFURvwT1yOwpZ4I98e25K5525A57UhiAvDEsah5ATyDwwH+TSm4jLrHIgC7euO9BM26NPtMbKMry2DSLJMkzMYoZkHPynIAFAEcotJLn92wDLxx69hTBETIWVyuRg5weR+PNNdk8lme0eMN8y9wPyqmWsfs7CRpAzepPWgRYMflwNI0obCn+LOapTyzRwPtukUjHXGcH0plxJbogVYWbdgs2MY/Osa+1tGdrfTrWOaROvHyL7sx4FMTZZ1a6tre1Ml00j4IwztgGo/BvhjxF8QvE9vo+kWe+UkOqsuI7dP+esp7AdlPJ/Sup+FXwg8VfEW/TUp5DbaWr/vNTuIyIlH92BDje3v0HtX134L8L+Gfh74dGl6HbiCI/NPPId010/9526k+3QU9idxnwu8DaP8PfCqaLpf76dz5t9eOPnupu7H29B2rqO+aqafex3isVV0Kno3cetWqkoD0rIMnlzMuehrWNc/eSf6ZLj+9TQGpDc+9WUuM1gpNVmKamBtLL704Se9Zkc1WI5M0AX0bmrluelZsTZNaNr0FAGjD0qwKrw9KsCpAWiiigAooooAKKKKACkNLTTQAUUUhoAKDwMngUEhRk1VmkLH2oAWaTdwOlV2NKzUw0xEN1MIUDY3Mxwq+pqErtjaa8mAUDLc7VUf59aS8WT7fayceUN6t7E4x/I1V8SaXLq1iIYbowkHOP4X+tYYmdSFKUqUeaS2W1y4JOS5nZGhb/Z5YlkgZWQ9GRuDTgTuZW6qfz96zPC+jDRbJkkuGmmkO6RuQoPYKPT9TWp1Jb1p4eVSVOMqsbS6q97CmoptRegUUU3cvY7v90ZrYkkU81LkMuD1HQ1W34/hYfhTkkVvunNAHO+KPCOm6tDcRtFDH9oBE8UkQkt58/30Pf8A2hg/WvCfGfwVk09nuNGM2mxg7hGc3Fp/wFvvR/8AAhj+v05uBHPNRPGQcxsVP1p3EfFGpaB4isl/0rRTexhsedYkSL9cDkVz7XtlazFJoY7c+l05XHtjrX27qug6VfMWvNJtpXPWRF2P/wB9Lg1zWo+APDd1keZqcHsJ1kH/AJEVj+tFkF5HyGb2yYM7S2L5OBsic8/WoBf2MMe15LVWPdXMbHPf5uP1/Ovp68+DXhmck/2hIM/39Pgc/wAhUMPwV8LR43atqIHcQW1vFn/x04p2XcOaXY+ZZb7cirYyXcpyN6iBn3emCO1Vbq71dykKwWsBZuDMcP8Aggyx+lfWlt8KfAEBBuLXUtQI7XWoOFP1WPaP0rqND0XQND/5APh3TrBv+ekFqoc/Vz8x/OjQXvHyT4Y+Dfj/AMYOs0mnXUVm/wDy8ajmztseoX/WP+AxXuXgL4CeDvDnlXfiGQeIbyLDJC0flWUR9our/Vj+FeskXtw25uCe7HJqSLTNx3TMXPv0ouCRWe8d0WCyhUIgCoFXaiD0AHb6UW+lPLJ510xkf36D6Vsw2scY4UU+R1jXP5D1qSjPa3S3ZNowefyp+aZLJvcmjdx6UhjbqZYIHmc4VRmuWErOxdurHJqbXNSF1L9nhbMKHk/3z/hVFWpoC2r1PG9UUarEZpgaET1biaqENXIaANG36itW16Csu1HSte1HSkBfh6VOKiiHAqUUgFooooAKKKKACiiigBKSlNJQAUh4GTS0yf8A1JoArzSFj7dqhY05qYaYhppKU0hoAQgEYPIpoXHQkfjTqSgBMfnQSFBZjgAZJPalNRy4MkER6PJz77QTj9KAMrxXr+l+GtEk1jW5mitwQsUKjdJM5+6iqOWY+lcloHjvVbvxfbadrSafo6XK4t9IjV7i+GfuvMU+WEY7GtrxT4Rutb8aafr0moxCDS7WX7DavEWVLtuBO3ODt4wPauI8R+D/ABt4V8AwWfgaX7Zrt3ctLrWox7VubgnJypfoM8dcgD61zzlNO9tEe7gqODnTVOUlzy0u9FG9+rVtLauzbbsrWbfsJqGZNwyDtYdGFeVaX4q8W+HPD+i+GdTlttb8bX91g2zSbzbW2cl5mTptXPP88V1PgjxfN4q1jX1tbSIaNp1wLW1vFYn7TIB85HbA46eorSNRPTqcVfLqtKMp6OK6rqr2TXk+nez7HWWVx50ZPRlYqw9COtT7qzdHUmS6mydskxK/QAL/AOy1fNaHnjjTGVWHIB+tLRQBC1vC3WNfyphs4f8Anmv5VZopAV1tYh0RR9BUiwKP4alFOpgMWMDtSkAUpaoLiZY1yxpALPKsa5P4Vk3F15rnBzWbqmsws5Tzl29yDkn2FZsmsNjbbRf8Cf8AwosM35Z4oIzJNIEUdzWBqmrSXYMMG6ODue7/AOAqhLJLO/mTyNI3bPQfSmmqSAUcdKcpqOnoOaYE8fWrUQqvEtXbdMkUgLMC1fgTmobeOtC3joAtWidK1bZeKp2yVpQL0pAWIxxUgpqdKfSAKKKKACiiigAooooASkp1NNABS8EYNJRQBSuIzEfVT0NRGtGRQ6lWGRWfNBJCS0eXT07imKww0hoRlYcH8KWgBtJTqQ0ANNRXKMwiljXMkL71HqMEEfkTUxpKAFDrIodDkHvTScGmlFLFlyrHqR3pjJIf+WuP+AikFzy+6+HOpTavqNpYzad4d0C6kJuJLANJqF8p5KvK/wBxc54Ga7fRtNsdL0uDRdDtktbG3XYoToB357se5rVNqrn967uPQnA/IVMqqoCqoA9qmMFHY6q+Mq14qM3ov6u+782NhjWKJY0GABgU4kAZJAHqaiu5xbwGQruOQFX+8x6CoYbcviW6YSSdf9lfoKo5SyssbfdkRvoafWfo+qaVq8c7aZeQXaQSmGUxnIVx1FXiNjqB91gcexHagSkmrpjqKKKBi0hakJ4qtdXCQoWZgOO5xQA65uFiQsx/WuH8Q60147W9u58r+Jx/F7D2/nUPiLXHvpGt7diIc/Mw/j/+tWSnSqSGSxqo7VMtQipVoAdRQBT1WgBFWpo0p0UZParkEBPagBsEZzWlawnii3t+nFadvBjHFACW8NX4IqIo6txJjFAEsC9KuwjioIlq1GOBSAkWnUgpaQBRRRQAUUUUAFFFFABSUtJQAlFBooASkpTSGgZXuLVJPmX5H9RVNzJE22ZcejDpWnSMqsNrDIoFYzn3bGMeC2Dtz0zVbTvtxtQdQWJZ8nIj6Adquy2rx5aA5H901ErhjtPyt3Bpk2EIpDUGnafFYpIsUkr+Y5djI245pLa+tbm5nt4JN8kDbZBg8GmFyekpTRSAQ0lLRQBS1SN2jhkTkRTK7DHVeQfyzn8KZrWnR6xo9xp0txcQRXCbGkt5Njgd8H3q/ikCKv3ePpSsDSaszmPAPgXTPBrXn9l3V7Kl1t3pO6lVK5wRgDnmupbkjHQdKMeuTRQkkrImnCNOKjBWQlITihjVO9ukgjLMwGBnk4/GgsW8ukhjLMwHfk15/wCItce/kaCBiIP4m/v/AP1qi8R64+oStDCxFvnk9N//ANb2rISqSGTJU6dKgXrU0dMCValQUyNcmrkEJY9KQDY0zVuG3JxxVm1syT0rVtrPp8tAGfb2nTitG3teBxV6G1A7Vaig9qAK0FvjtVyKLipUjAqZVpAMRKnjWhVqVFoAkjXkVOtMjHFSqKQC0tFFABRRRQAUUUUAFFFFABRRRQAhpKdTTQAUhpaQ0ANNFLSGgYmaiuLeOYcjB7EdalNJnFAjOkWWA/vBuT+8P60iLHyyKoLckgdfrWlw3BqnPabSXtztPdexp3FYiIpuKRJctskUo47Hv9KkIoERmkp5FJigBtLS0hoAQ01jQ7VR1C8jt4md2VQBkknAA9TQMW/u47eJndgABnk4AHqa838S69JqUzQwsRbg8noZP/re1ReJ9ek1OVoYWZbYH8ZD6n29qx1ppDRMtSLUS1PEjMcAUwJY+tW4ImY8CprDT5JCPlrotP0nAG5aQGZZWLNjIrbs9Pxj5a1bWwVQPlq/Fbhe1AFC3swo+7V2O3xVpIsdqkVKQECRgdqkCVMFpdtAEQWnheaftpQKAEC1Ki80irUqigByinikFOpAFFFFABRRRQAUUUUAFFFFABRRRQAUlLRQA2iloxQA2kp1GKAGGkIp5FNoAYaM06mkUARzQxzLhlzVOSKa36Zkj/UVoYxS9aYGcjK65U5oIqzPZqx3xnY/t3qpK0kIxMhA/vDpQKwGo3bioZb23XlpMfhWLq/iOxtEO6YKffk/gKANDUr2O2iZ5HVQoySTwB6mvMvE2vS6pK0UTMtsD9C59T7e1ReIdcuNVkKDdHbg5CZ5Y+rf4VkhT2BppDAVLGC3AqxZabcXDAKhrrNG8Lt8rSrTA56w0+adhhTiup0rQTwWWul0/RooQAEH5VrwWiqBxSuBkWWlpGB8tacNqqgcVdWECnhKQECRACnhKm20YoAj20oFP20uKAGYpcU7FG2gBoFOC04LTwtADVWpFFKBS0gCloooAKKKKACiiigAooooAKKKKACiiigAooooAKKKKAEoxS0UANxSYp9JQAzFIRUmKTFAEeKMVJikxQA0UMqsuCM07FGKAMLWdBs75Duj2k914rjL/wACoHJhdvxr08rTTEp6incDyZfBU27qa09O8GRoQZBmvRPIT+7ThEo7UXA56w0KC3UbYwPwrVitEQcLV3bS7aLgQLEB2p4SpNtLtpAR7aNtSbaNtAEe2jbUm2jbQBHtpdtSbaAKAIwtOC0/FFADQtOApaKACiiigAooooAKKKKACiiigAooooAKKKKACiiigAooooAKKKKACiiigAooooAKKKKACkpaKAEoxS0UAJijFLRQAmKMUtFACYoxS0UAJijFLRQAmKMUtFACYopaKACiiigAooooAKK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2" name="AutoShape 6" descr="data:image/jpg;base64,%20/9j/4AAQSkZJRgABAQEAYABgAAD/2wBDAAUDBAQEAwUEBAQFBQUGBwwIBwcHBw8LCwkMEQ8SEhEPERETFhwXExQaFRERGCEYGh0dHx8fExciJCIeJBweHx7/2wBDAQUFBQcGBw4ICA4eFBEUHh4eHh4eHh4eHh4eHh4eHh4eHh4eHh4eHh4eHh4eHh4eHh4eHh4eHh4eHh4eHh4eHh7/wAARCAEMAW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ooooAKKKKACiiigAooooAKKKKACiiigAooooAKKKKACiiigAooooAKKKKACiiigAooooAKKKKACiiigAooooAKKKKACiiigAooooAKKKKACiiigAooooAKKKKACiiigAooooAKKKKACiiigAoorK8Xa1b+HfDOo63dECOzt2lwT94gcD8TgUAatFfL9t8SvHGjaMl5Pqz3FzdyeZ5cyB1Td85ABHAClBjtuPpWzo37QOpwhBq+j20692iJjP9a09lInmR9D0V5xpPxi8LXNvbyagt1pxnKKodd4y7EKMrzzgnp05r0aoaa3KFopDSZpAOopM0UALRRRQAUUUUAFFFFABRRRQAUUUUAFFFFABRRRQAUUUUAFFFFABRRRQAUUUUAFFFFABRRRQAUUUUAFFFFABRRRQAUUUUAFFFFABXkP7Ruoi4i0Twmj8Xs5ursA8+RFz+rY/KvXq+bvFGrLrnxN1/Wm+a0smGnWxPIZYhukx9WyMd81UNxS2OU8TKLjUkt2G3yV2kA/xk7m/U4/ACsb+yTd3kNugUec4VfYZx/9etUBppJJ3bLMxZjzznn+v6+1aHh23825klbhVXy1b3fg/ku8/ga6U7IzsZU9qupfEPwroFuCBcX8MhA7R7htz9Io/wBTX2Ka+WvgXp8mvfHZddkwYLO3uLiIddoP7pP0Y4r6lrCruXFaDTTD1qSmtWZQgNOBplKKBj6WminUCCiiigAooooAKKKKACiiigAooooAKKKKACiiigAooooAKKKKACiiigAooooAKKKKACiiigAooooAKKKKACiiigAooooAw/H2uL4b8F6trZxutLV3jB7vjCj/AL6Ir5kgjk07wpBbyuzXE4DTknlnb9459zkrz7Yr1b9pzVVTStA8N7yo1PUBJPj/AJ5Qjccn/e2/lXjmvaxbzX6QI8YEaDIU9C3zH+f6CtYIl7ipll+8CfQf59/yJrRvpxpXg+4uAQskqELk4IaQ7V/JQx/Gs2xZLq5hhiKEyOFyD2PH+P51nfFzUmcafpFmC0kzeYFHcvhUH/fOOPWtOoj2n9k/Sv8AinNS8RyR7TdzLa2+R0ii/wAWY/8AfIr2yua+GOkReH/A2laLFj/RLdUcj+J8Zc/ixNdLWEnd3KQlMY089KjepGJmlpg60+gBy04UxetPFAC0UUUAFFFFABRTJZYokLyyJGo6lmwKwtR8aeE9PJF14g09COoEwYj8BmgDoKK4K5+MHw8t22v4gjb/AHYnP9Kii+M3w6kOBr2Pc28n+FOz7Cuu56FRXKaf8R/At9II7fxRpoc9EkmEZP4Niult7m3uYxJbzxTIejI4YH8RSGTUUUUAFFFFABRRRQAUUUUAFFFFABRRRQAUUUUAFFFFABRRRQAUUUUAFFFIaAAmuc8Q+ILWxguLi5ultbK2XdNKfyAGOSSeAByTWvqtx9ntGbvivIvFkt9d63DFAqsLR41sw/Ky6hNkIxHcQx7pMepHpVxsldhGEqk1CO7NqTxlDPP5M3h2ZQR8qXt3bRTMD38p33DPocH2qhrWl+ANYBk8QeF/sLuP+Pia08sf9/osj/x6up0Pwzo2m2Is49Ot7k4zPPcRiSSdz953YjLE9eaLnwnpEgdtPFxo9wR/rLGQxjPun3GHsRT5n2NXDDt2Un62/wCDp+J563wh0mJ11Dwzq88aMh8uOSQTREEY4YcjgnueTXm8/hTxLafF7SLvxDpRhtxJLdefGQ8LbAFjjDeucNjg16/4JubiPxBb2uYgblr2G6WFNkUrW8iqs6oOFLZIOOCRXQeP/KXw9ds+PkdDH7NuA4/WqTurmNSm6VRwl0Z0HhG8Wa025ya6AGvK/BOrGJghbg16NZ3QmQGsmhl401qFORSmkBHiilNIKAHL1p4pi08UALRVDW9WsdGsjdX8wjToqjlnPoo7mvMPEviTWvEAaKFn0+wOR5UbfvHH+2w/kPzNNJsmUkjrPHHxJ8K+ErKe41DUI28gfvAjDCH0ZugPt19q8G8V/tHeINVdofCmk/Zbc9Lm5/dgj1GQXb8FH1rgvimPtnxBayfdJaaJaxbYVOEFzLlixH94IF/76rFDcn5RtVvmbuR7mm7II3auWdc8QeOPEDmTWPEt7iRiNtuoVQPq5Y/yrAbQ4bhfMu5prnjObi8dyf1x+lbEKKpdmd35OAx6g1E0cfGY2y2eAMcUrsrlRlRaHp6xBmtdPzn73lKcZ6CpW0a3AylrZgkAARwqtaMUSMwVosq3QZ6HPH0pWWPf5acDodo4yf0pDsZpsXhASORkUjc6xzMB+X3T+NXNG1rxBotyJdJ1a7spFPJhlMZ/HZ8p/FTStGpdm5TaME5PQDrUDxyRB5PN/hz0yad2LlR6z4N/aM8SaPcR2niOGHWbckLvG2G4/BvuOfYhCa+ivh98QvC/jizabQ9QV548efayjZPCfR0PI+vT3r4Ovf30TbxbkHCnco6dx71SsdV1Hw9qtvqOmX1xbzW5zDNbsfOt/YZ++nrG2R6Yp6MWqP0qpK8W/Z9+NVv44iXQddMFt4hii8xTGcRXsf8Az1iz06fMvUc/h7RUjFzRmkooAKKKKACjNGaKAFzS02lFAC0UUUAFFFFABRRRQAUUUUAFNpTSCgDD19mmuIrdehbn6CvM/hov9oa5Z3UnzM1vc6u+e8lxMY0P/AYo9v416jcKPtu9uoJFedXfhXVtB1FL7RXnaOAOttJbhXkjidt5hkibAkQMSVIIYZrSS93Q0w0oqb5na6av2v8A1Y3PH/hzUfEmjQWNhr13osiXAleWAHLgZ+U4IPfPXtWnrd8fD/hSe9kke4ltrcKhb700mAq/izY/Oubt/Hd/CfJvrCxnkHBC3BtZM+8cwH5BjWdrWvah4j1C1tbWyjje3cS29oLhZmknH3JJSmVSKPO7k5JAqOui1OuMZckY1ZJ04tvRxvr0/m1212NT4caStvcz3zXCz/YLYaaCAf8AX7jJctnvmRscf3azvizqWxLLSUb55G8+T/dHA/XP5V2eh6bDofh+z0qJy/lIWlkbrI5JZnPuWJNeNeIdROteLLy8Vi0W/wAuH/cXgfn1/GtNlY8+UpVJuct3qdD4azuU16d4fYlF+leceHI8ba9I0FMIKgZvp0p1InSnGpAjPWinGo5HCDnr6UDJBwOazvEGtW2j2PnyZllY7YYVPzSN6D29T2p1zcRxQyXFxIEijUs7HoAK838S+INKsy+u+JtWs9KgI2wi6mCCNOygHqx6nGeeOwppEtlr7JcarcnWNcmZxnEcadAP7qA9vU9TXmXxa+Itvol5L4f8MR2r64VHnyAbodPUjq396Q9k/E4FZvjn4vLqGnvpngFbtfN+WTV54DGiL3MKNyzf7RAAz3ryyxtI7a2MabmLM0ju53NIx6szHqSeuabYlG+48I+59zzyl3aWaeU5kmlPV2P5fTimsrJuKjOQMjPU06bcUyvCHA5pgbY+1lVQo+7ngVJZIxG3GRuOCQe4qGVmR1C7MAgg9c1acDf8/ZcDcfaoUUq25txBPGOfwoGR8NO2SpC5Y5PWiKQFGb5U5Oe1OVsjcqbSQe/X8aaFjUBZELBj1z0oAjkGy3bc2/cTyPXiq9wSwTbuORjnrj6VZmY5CR7sfxKe1LKsckgwVGFwwHagRj3MAZtvcA5IHQ1Rkik3EYDBRwPb1re5YtJMihcYznpVF1YQEQqZG6MegGe5oAwrO6vNH1a1udLunt7iKcTWVwpwYbjsf91vusOnIPrX318C/H1v8QvANlrSqsV2AYb2Af8ALGdPvr9OhHsa+FNQ09ZbKaIxgcHLk4/KvV/2LfFUlj8RdR0KWQ+RrNl9sVewuYSVkx7kbiardEbM+0CabmkBDAMOhGRQTUlC0U0tSbqAH0VHuo3UASg04VEGp6mgB9LSCloAKKKKACiiigAooooASilqK7uIbS1lurmRYoIUMkjscBVAySaAOH+LPjTTfA8NjcXdrc3sl9OI0t7UAyhR95wD1A4/OpfDPizQfEUHm6LqlteYALxo2JEz03IfmX8RXhHjPxA3i7XLzxXfI32ONGh0+BuNsGSP++nOc/7O72ryzUtKmm1KTUxJLb3hfcJYnKMpz2IOQB9e9dEYaGTep9wTi3uV23EMUo9JEDfzogjtbVSIIYYVPURoFz+VfKHgvxF8RIdyxeMtSNtGNii5Ec/zEHHMik4ABY89FPrV/S/jp4gs/EsvhxYZfEF9dyKLV51jhjtl5yzbFBbj5sfrzQ1YFqe6/EvXP7P0SS3hkxe3gMcYB5VP4m/Lj6mvNNDsiCvy1ciiv9a1Bry+dpZnxzjAA9AOwrttA8NthWZcCs2zRKweHLNvlyK7/SodiCqenaYsCj5a2YE2ioGWFpTTQainmCDA+9/KkAs8oQY6mqjMWamO+T6mliGTQBwnxt8VQ+F/CV5eyKHW0tmu5I/+ejAhYY/+BSEfXaa+RrWO91LU38Q+Ibg6jrU/zPPK27y89UjB4RR0AGK9g/aw1OSdbTTVOVvdcSJ1z/yztofMx9C7A/U15HawJvfy5Wjw2TGWA5/wpgtzSckxnacZxyen5VA25F2llIxwAeOtSfukYRFsMMce1V2nDSPGj4TjBJHTP60ihwVvMCKOAOTuyTSwhXdpDhPwplu6Mru2FPUc5p75aIrLlQWA47UAMjJZixfKscDI9aVom2qquDknOR0xSOxjkCRsrDPQ85pV/fZVW2kABvXrQBGURnw2QQPp3qNlBkVSxbB4XOCashh5riRSqr37fWoItvzSfOwVj25NAEQ/4+JNu5gM4bjPaoJRIFMj/LuPYcf/AK6sHcUcliC57LzUTMqoO67uBj2HegCvtbyRvMnPByOORTpmMdsiKwQcg9fzxSuzb1ZcggE4wAap3EqtNH6g4bnAzj9KBCzngxxlvlUsxHcfjU/7Nlw8fxx8JPHnP267t+P7jRkn/wBDNZWp3XlrOzEKojIyOc8etdF+yJpb6l8atEuduY9Osbq/lIHA3blT/wBCX8qpES3R96aVL5limTyvyn8Kslqy9Fkws0fowI/KtHdSKHZpCaaWpCaAHFqTdTC1JuoAmDVIjZqsG5qVGoAsqeKfUaU8dKQC0UUUAFFFFABRRRQAV5X+0VrUkWg2PhW0lMdxrcxWZgeUt0wXP0JKj6E16pXjfxe8J+ItV8fwa1b2j3GmxaetupjO4oTJ8+V6/dJ59qqO4meVa1CdkNpHH5axAPIuOjAAAceiY/HNUJNOz+725wMZHfnH8iKttf3QvZmvLUrJvJKsMEH0/I4rW0Ke1ur1cKd0I3Yx95vuqPxJX8q31RJg+M3h8NeFXyo8wo6HHUnjzPzIVQfY+tY37Ofg651Ka98YahFmS5kaO2JHbPzsPxG3/gJqP4mQ3ni/x5png3R3LyTSLHvHICjrIfYAMx9xX1F4Q8K2eiaNZ6XYwhLe1iWKMY7AdT7nrWcmNIg8MaCqupZOB7V3NtapEgAUUlharCnA5q4BWdyiMKBTgKfUE82AVX86QCTS7RtXr61UkbmhzUZoAByasQjmoBU0J+agD5R/adV11rQpmOFXWr+Jm9GaNCv6V56InedzJawysByVdTn8K9s/am0GSTQtXuoYy0mnXEGtxADJaPHlTgfQfMfYj1rwq2aCRBLstgGXcG8qQDHb5h/n+jBFwrDF5jPpsuRgDHPHpULSWyQYaKVGzgblx39afAjCAMqyKhzh4ZS659SKSTzcfu5ku/RWX5ulIok8lUiBVwXJzt6g0pbaY1eMq2N3JzmmrCykeX8mMHaQBzT4bhHlJmjxhj2OfwoAJYVkug0bA9h9agVpFctIqrtzzjn/AD/hUghZY/OhlGeeCeRzTPPCx7JkJ3dwfu+9ADmuFFs3mSFwR345prORArKcvkbiRzTJo45Am1+CcHHXNMkt1Zo1jkIOTkUAPlmVVjiJII7+ntz+NQPn92VZivPPp6+9SSW4aVYywMa8cnA/GqhtpFleUTM6nqvT8KBDpGVp5NshHAwB3Pas1phJcl2VQQSDnrn1qdyphkkEixkggjkYrHub62srRnkbIVSd2aYjP8TyK8UFjHKPNnbDHP3VHUn2ABNfUH7GXhFtM8I6l4yuoDFLrciwWSsOVtIuAfxP/oNfPnwd8C6r8S/HEenMskUDAS6jP2tbXOdvs78YH096+97OztNP0+203T4VgtLWJYYIlGAiKMAU3sTu7lqxfy5d3Zs1orLmsl+FOO3Si2u8jrSRRsb6C1UknzTxMKALBam7qh8yk8ygCwG5qaJqpq+TViE80AX4zwKlFQRdKnFIBaKKKACiiigAooooAKKKSgDJ1vw9o2sqV1LTba5z/EyDcP8AgQ5rjrn4TaMskkul3VxaM7KxR/3i/Kcj36479q9GopqTQHk/wu+D1v4S8Sal4k1C8jv9Tu0WGEqpC28QA3AZ5JYjJP0FepRQKg4FS0UNthYBgUuaT61XnlzwvSkATzfwr09arM1DNTDQAhpDS0hpiAVJG2DUVOBoAxfH+k/b9OS9htvtMtsHDwYz9ohYYli98ryPdRXxv4n8NyeC9e/sxGll0i6Hm6VdxsfniJ+VD2LL93B9B7V90xsCNprzf4meA7HVtPuYZbNriwmYyyxRrmS2kPWaLuc9WUfUelCB9z5bVGZlKsAT/wAtU43Y7MPWlk2mbz1+XPDr0FP8UaTqvgzUEtNYxPpkzf6Dq0YzDKOysR91vY/hUULhwfnADjII/Hp+lFik7gx8p2kOcHqe1LmOS3JBAPXpkjPpUKsFURvwT1yOwpZ4I98e25K5525A57UhiAvDEsah5ATyDwwH+TSm4jLrHIgC7euO9BM26NPtMbKMry2DSLJMkzMYoZkHPynIAFAEcotJLn92wDLxx69hTBETIWVyuRg5weR+PNNdk8lme0eMN8y9wPyqmWsfs7CRpAzepPWgRYMflwNI0obCn+LOapTyzRwPtukUjHXGcH0plxJbogVYWbdgs2MY/Osa+1tGdrfTrWOaROvHyL7sx4FMTZZ1a6tre1Ml00j4IwztgGo/BvhjxF8QvE9vo+kWe+UkOqsuI7dP+esp7AdlPJ/Sup+FXwg8VfEW/TUp5DbaWr/vNTuIyIlH92BDje3v0HtX134L8L+Gfh74dGl6HbiCI/NPPId010/9526k+3QU9idxnwu8DaP8PfCqaLpf76dz5t9eOPnupu7H29B2rqO+aqafex3isVV0Kno3cetWqkoD0rIMnlzMuehrWNc/eSf6ZLj+9TQGpDc+9WUuM1gpNVmKamBtLL704Se9Zkc1WI5M0AX0bmrluelZsTZNaNr0FAGjD0qwKrw9KsCpAWiiigAooooAKKKKACkNLTTQAUUUhoAKDwMngUEhRk1VmkLH2oAWaTdwOlV2NKzUw0xEN1MIUDY3Mxwq+pqErtjaa8mAUDLc7VUf59aS8WT7fayceUN6t7E4x/I1V8SaXLq1iIYbowkHOP4X+tYYmdSFKUqUeaS2W1y4JOS5nZGhb/Z5YlkgZWQ9GRuDTgTuZW6qfz96zPC+jDRbJkkuGmmkO6RuQoPYKPT9TWp1Jb1p4eVSVOMqsbS6q97CmoptRegUUU3cvY7v90ZrYkkU81LkMuD1HQ1W34/hYfhTkkVvunNAHO+KPCOm6tDcRtFDH9oBE8UkQkt58/30Pf8A2hg/WvCfGfwVk09nuNGM2mxg7hGc3Fp/wFvvR/8AAhj+v05uBHPNRPGQcxsVP1p3EfFGpaB4isl/0rRTexhsedYkSL9cDkVz7XtlazFJoY7c+l05XHtjrX27qug6VfMWvNJtpXPWRF2P/wB9Lg1zWo+APDd1keZqcHsJ1kH/AJEVj+tFkF5HyGb2yYM7S2L5OBsic8/WoBf2MMe15LVWPdXMbHPf5uP1/Ovp68+DXhmck/2hIM/39Pgc/wAhUMPwV8LR43atqIHcQW1vFn/x04p2XcOaXY+ZZb7cirYyXcpyN6iBn3emCO1Vbq71dykKwWsBZuDMcP8Aggyx+lfWlt8KfAEBBuLXUtQI7XWoOFP1WPaP0rqND0XQND/5APh3TrBv+ekFqoc/Vz8x/OjQXvHyT4Y+Dfj/AMYOs0mnXUVm/wDy8ajmztseoX/WP+AxXuXgL4CeDvDnlXfiGQeIbyLDJC0flWUR9our/Vj+FeskXtw25uCe7HJqSLTNx3TMXPv0ouCRWe8d0WCyhUIgCoFXaiD0AHb6UW+lPLJ510xkf36D6Vsw2scY4UU+R1jXP5D1qSjPa3S3ZNowefyp+aZLJvcmjdx6UhjbqZYIHmc4VRmuWErOxdurHJqbXNSF1L9nhbMKHk/3z/hVFWpoC2r1PG9UUarEZpgaET1biaqENXIaANG36itW16Csu1HSte1HSkBfh6VOKiiHAqUUgFooooAKKKKACiiigBKSlNJQAUh4GTS0yf8A1JoArzSFj7dqhY05qYaYhppKU0hoAQgEYPIpoXHQkfjTqSgBMfnQSFBZjgAZJPalNRy4MkER6PJz77QTj9KAMrxXr+l+GtEk1jW5mitwQsUKjdJM5+6iqOWY+lcloHjvVbvxfbadrSafo6XK4t9IjV7i+GfuvMU+WEY7GtrxT4Rutb8aafr0moxCDS7WX7DavEWVLtuBO3ODt4wPauI8R+D/ABt4V8AwWfgaX7Zrt3ctLrWox7VubgnJypfoM8dcgD61zzlNO9tEe7gqODnTVOUlzy0u9FG9+rVtLauzbbsrWbfsJqGZNwyDtYdGFeVaX4q8W+HPD+i+GdTlttb8bX91g2zSbzbW2cl5mTptXPP88V1PgjxfN4q1jX1tbSIaNp1wLW1vFYn7TIB85HbA46eorSNRPTqcVfLqtKMp6OK6rqr2TXk+nez7HWWVx50ZPRlYqw9COtT7qzdHUmS6mydskxK/QAL/AOy1fNaHnjjTGVWHIB+tLRQBC1vC3WNfyphs4f8Anmv5VZopAV1tYh0RR9BUiwKP4alFOpgMWMDtSkAUpaoLiZY1yxpALPKsa5P4Vk3F15rnBzWbqmsws5Tzl29yDkn2FZsmsNjbbRf8Cf8AwosM35Z4oIzJNIEUdzWBqmrSXYMMG6ODue7/AOAqhLJLO/mTyNI3bPQfSmmqSAUcdKcpqOnoOaYE8fWrUQqvEtXbdMkUgLMC1fgTmobeOtC3joAtWidK1bZeKp2yVpQL0pAWIxxUgpqdKfSAKKKKACiiigAooooASkp1NNABS8EYNJRQBSuIzEfVT0NRGtGRQ6lWGRWfNBJCS0eXT07imKww0hoRlYcH8KWgBtJTqQ0ANNRXKMwiljXMkL71HqMEEfkTUxpKAFDrIodDkHvTScGmlFLFlyrHqR3pjJIf+WuP+AikFzy+6+HOpTavqNpYzad4d0C6kJuJLANJqF8p5KvK/wBxc54Ga7fRtNsdL0uDRdDtktbG3XYoToB357se5rVNqrn967uPQnA/IVMqqoCqoA9qmMFHY6q+Mq14qM3ov6u+782NhjWKJY0GABgU4kAZJAHqaiu5xbwGQruOQFX+8x6CoYbcviW6YSSdf9lfoKo5SyssbfdkRvoafWfo+qaVq8c7aZeQXaQSmGUxnIVx1FXiNjqB91gcexHagSkmrpjqKKKBi0hakJ4qtdXCQoWZgOO5xQA65uFiQsx/WuH8Q60147W9u58r+Jx/F7D2/nUPiLXHvpGt7diIc/Mw/j/+tWSnSqSGSxqo7VMtQipVoAdRQBT1WgBFWpo0p0UZParkEBPagBsEZzWlawnii3t+nFadvBjHFACW8NX4IqIo6txJjFAEsC9KuwjioIlq1GOBSAkWnUgpaQBRRRQAUUUUAFFFFABSUtJQAlFBooASkpTSGgZXuLVJPmX5H9RVNzJE22ZcejDpWnSMqsNrDIoFYzn3bGMeC2Dtz0zVbTvtxtQdQWJZ8nIj6Adquy2rx5aA5H901ErhjtPyt3Bpk2EIpDUGnafFYpIsUkr+Y5djI245pLa+tbm5nt4JN8kDbZBg8GmFyekpTRSAQ0lLRQBS1SN2jhkTkRTK7DHVeQfyzn8KZrWnR6xo9xp0txcQRXCbGkt5Njgd8H3q/ikCKv3ePpSsDSaszmPAPgXTPBrXn9l3V7Kl1t3pO6lVK5wRgDnmupbkjHQdKMeuTRQkkrImnCNOKjBWQlITihjVO9ukgjLMwGBnk4/GgsW8ukhjLMwHfk15/wCItce/kaCBiIP4m/v/AP1qi8R64+oStDCxFvnk9N//ANb2rISqSGTJU6dKgXrU0dMCValQUyNcmrkEJY9KQDY0zVuG3JxxVm1syT0rVtrPp8tAGfb2nTitG3teBxV6G1A7Vaig9qAK0FvjtVyKLipUjAqZVpAMRKnjWhVqVFoAkjXkVOtMjHFSqKQC0tFFABRRRQAUUUUAFFFFABRRRQAhpKdTTQAUhpaQ0ANNFLSGgYmaiuLeOYcjB7EdalNJnFAjOkWWA/vBuT+8P60iLHyyKoLckgdfrWlw3BqnPabSXtztPdexp3FYiIpuKRJctskUo47Hv9KkIoERmkp5FJigBtLS0hoAQ01jQ7VR1C8jt4md2VQBkknAA9TQMW/u47eJndgABnk4AHqa838S69JqUzQwsRbg8noZP/re1ReJ9ek1OVoYWZbYH8ZD6n29qx1ppDRMtSLUS1PEjMcAUwJY+tW4ImY8CprDT5JCPlrotP0nAG5aQGZZWLNjIrbs9Pxj5a1bWwVQPlq/Fbhe1AFC3swo+7V2O3xVpIsdqkVKQECRgdqkCVMFpdtAEQWnheaftpQKAEC1Ki80irUqigByinikFOpAFFFFABRRRQAUUUUAFFFFABRRRQAUlLRQA2iloxQA2kp1GKAGGkIp5FNoAYaM06mkUARzQxzLhlzVOSKa36Zkj/UVoYxS9aYGcjK65U5oIqzPZqx3xnY/t3qpK0kIxMhA/vDpQKwGo3bioZb23XlpMfhWLq/iOxtEO6YKffk/gKANDUr2O2iZ5HVQoySTwB6mvMvE2vS6pK0UTMtsD9C59T7e1ReIdcuNVkKDdHbg5CZ5Y+rf4VkhT2BppDAVLGC3AqxZabcXDAKhrrNG8Lt8rSrTA56w0+adhhTiup0rQTwWWul0/RooQAEH5VrwWiqBxSuBkWWlpGB8tacNqqgcVdWECnhKQECRACnhKm20YoAj20oFP20uKAGYpcU7FG2gBoFOC04LTwtADVWpFFKBS0gCloooAKKKKACiiigAooooAKKKKACiiigAooooAKKKKAEoxS0UANxSYp9JQAzFIRUmKTFAEeKMVJikxQA0UMqsuCM07FGKAMLWdBs75Duj2k914rjL/wACoHJhdvxr08rTTEp6incDyZfBU27qa09O8GRoQZBmvRPIT+7ThEo7UXA56w0KC3UbYwPwrVitEQcLV3bS7aLgQLEB2p4SpNtLtpAR7aNtSbaNtAEe2jbUm2jbQBHtpdtSbaAKAIwtOC0/FFADQtOApaKACiiigAooooAKKKKACiiigAooooAKKKKACiiigAooooAKKKKACiiigAooooAKKKKACkpaKAEoxS0UAJijFLRQAmKMUtFACYoxS0UAJijFLRQAmKMUtFACYopaKACiiigAooooAKK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 name="Rectangle 12"/>
          <p:cNvSpPr/>
          <p:nvPr/>
        </p:nvSpPr>
        <p:spPr>
          <a:xfrm>
            <a:off x="4450813" y="3244334"/>
            <a:ext cx="242374" cy="369332"/>
          </a:xfrm>
          <a:prstGeom prst="rect">
            <a:avLst/>
          </a:prstGeom>
        </p:spPr>
        <p:txBody>
          <a:bodyPr wrap="none">
            <a:spAutoFit/>
          </a:bodyPr>
          <a:lstStyle/>
          <a:p>
            <a:r>
              <a:rPr lang="fr-BE" dirty="0"/>
              <a:t> </a:t>
            </a:r>
          </a:p>
        </p:txBody>
      </p:sp>
      <p:sp>
        <p:nvSpPr>
          <p:cNvPr id="14" name="AutoShape 8" descr="data:image/jpg;base64,%20/9j/4AAQSkZJRgABAQEAYABgAAD/2wBDAAUDBAQEAwUEBAQFBQUGBwwIBwcHBw8LCwkMEQ8SEhEPERETFhwXExQaFRERGCEYGh0dHx8fExciJCIeJBweHx7/2wBDAQUFBQcGBw4ICA4eFBEUHh4eHh4eHh4eHh4eHh4eHh4eHh4eHh4eHh4eHh4eHh4eHh4eHh4eHh4eHh4eHh4eHh7/wAARCAEMAW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ooooAKKKKACiiigAooooAKKKKACiiigAooooAKKKKACiiigAooooAKKKKACiiigAooooAKKKKACiiigAooooAKKKKACiiigAooooAKKKKACiiigAooooAKKKKACiiigAooooAKKKKACiiigAoorK8Xa1b+HfDOo63dECOzt2lwT94gcD8TgUAatFfL9t8SvHGjaMl5Pqz3FzdyeZ5cyB1Td85ABHAClBjtuPpWzo37QOpwhBq+j20692iJjP9a09lInmR9D0V5xpPxi8LXNvbyagt1pxnKKodd4y7EKMrzzgnp05r0aoaa3KFopDSZpAOopM0UALRRRQAUUUUAFFFFABRRRQAUUUUAFFFFABRRRQAUUUUAFFFFABRRRQAUUUUAFFFFABRRRQAUUUUAFFFFABRRRQAUUUUAFFFFABXkP7Ruoi4i0Twmj8Xs5ursA8+RFz+rY/KvXq+bvFGrLrnxN1/Wm+a0smGnWxPIZYhukx9WyMd81UNxS2OU8TKLjUkt2G3yV2kA/xk7m/U4/ACsb+yTd3kNugUec4VfYZx/9etUBppJJ3bLMxZjzznn+v6+1aHh23825klbhVXy1b3fg/ku8/ga6U7IzsZU9qupfEPwroFuCBcX8MhA7R7htz9Io/wBTX2Ka+WvgXp8mvfHZddkwYLO3uLiIddoP7pP0Y4r6lrCruXFaDTTD1qSmtWZQgNOBplKKBj6WminUCCiiigAooooAKKKKACiiigAooooAKKKKACiiigAooooAKKKKACiiigAooooAKKKKACiiigAooooAKKKKACiiigAooooAw/H2uL4b8F6trZxutLV3jB7vjCj/AL6Ir5kgjk07wpBbyuzXE4DTknlnb9459zkrz7Yr1b9pzVVTStA8N7yo1PUBJPj/AJ5Qjccn/e2/lXjmvaxbzX6QI8YEaDIU9C3zH+f6CtYIl7ipll+8CfQf59/yJrRvpxpXg+4uAQskqELk4IaQ7V/JQx/Gs2xZLq5hhiKEyOFyD2PH+P51nfFzUmcafpFmC0kzeYFHcvhUH/fOOPWtOoj2n9k/Sv8AinNS8RyR7TdzLa2+R0ii/wAWY/8AfIr2yua+GOkReH/A2laLFj/RLdUcj+J8Zc/ixNdLWEnd3KQlMY089KjepGJmlpg60+gBy04UxetPFAC0UUUAFFFFABRTJZYokLyyJGo6lmwKwtR8aeE9PJF14g09COoEwYj8BmgDoKK4K5+MHw8t22v4gjb/AHYnP9Kii+M3w6kOBr2Pc28n+FOz7Cuu56FRXKaf8R/At9II7fxRpoc9EkmEZP4Niult7m3uYxJbzxTIejI4YH8RSGTUUUUAFFFFABRRRQAUUUUAFFFFABRRRQAUUUUAFFFFABRRRQAUUUUAFFFIaAAmuc8Q+ILWxguLi5ultbK2XdNKfyAGOSSeAByTWvqtx9ntGbvivIvFkt9d63DFAqsLR41sw/Ky6hNkIxHcQx7pMepHpVxsldhGEqk1CO7NqTxlDPP5M3h2ZQR8qXt3bRTMD38p33DPocH2qhrWl+ANYBk8QeF/sLuP+Pia08sf9/osj/x6up0Pwzo2m2Is49Ot7k4zPPcRiSSdz953YjLE9eaLnwnpEgdtPFxo9wR/rLGQxjPun3GHsRT5n2NXDDt2Un62/wCDp+J563wh0mJ11Dwzq88aMh8uOSQTREEY4YcjgnueTXm8/hTxLafF7SLvxDpRhtxJLdefGQ8LbAFjjDeucNjg16/4JubiPxBb2uYgblr2G6WFNkUrW8iqs6oOFLZIOOCRXQeP/KXw9ds+PkdDH7NuA4/WqTurmNSm6VRwl0Z0HhG8Wa025ya6AGvK/BOrGJghbg16NZ3QmQGsmhl401qFORSmkBHiilNIKAHL1p4pi08UALRVDW9WsdGsjdX8wjToqjlnPoo7mvMPEviTWvEAaKFn0+wOR5UbfvHH+2w/kPzNNJsmUkjrPHHxJ8K+ErKe41DUI28gfvAjDCH0ZugPt19q8G8V/tHeINVdofCmk/Zbc9Lm5/dgj1GQXb8FH1rgvimPtnxBayfdJaaJaxbYVOEFzLlixH94IF/76rFDcn5RtVvmbuR7mm7II3auWdc8QeOPEDmTWPEt7iRiNtuoVQPq5Y/yrAbQ4bhfMu5prnjObi8dyf1x+lbEKKpdmd35OAx6g1E0cfGY2y2eAMcUrsrlRlRaHp6xBmtdPzn73lKcZ6CpW0a3AylrZgkAARwqtaMUSMwVosq3QZ6HPH0pWWPf5acDodo4yf0pDsZpsXhASORkUjc6xzMB+X3T+NXNG1rxBotyJdJ1a7spFPJhlMZ/HZ8p/FTStGpdm5TaME5PQDrUDxyRB5PN/hz0yad2LlR6z4N/aM8SaPcR2niOGHWbckLvG2G4/BvuOfYhCa+ivh98QvC/jizabQ9QV548efayjZPCfR0PI+vT3r4Ovf30TbxbkHCnco6dx71SsdV1Hw9qtvqOmX1xbzW5zDNbsfOt/YZ++nrG2R6Yp6MWqP0qpK8W/Z9+NVv44iXQddMFt4hii8xTGcRXsf8Az1iz06fMvUc/h7RUjFzRmkooAKKKKACjNGaKAFzS02lFAC0UUUAFFFFABRRRQAUUUUAFNpTSCgDD19mmuIrdehbn6CvM/hov9oa5Z3UnzM1vc6u+e8lxMY0P/AYo9v416jcKPtu9uoJFedXfhXVtB1FL7RXnaOAOttJbhXkjidt5hkibAkQMSVIIYZrSS93Q0w0oqb5na6av2v8A1Y3PH/hzUfEmjQWNhr13osiXAleWAHLgZ+U4IPfPXtWnrd8fD/hSe9kke4ltrcKhb700mAq/izY/Oubt/Hd/CfJvrCxnkHBC3BtZM+8cwH5BjWdrWvah4j1C1tbWyjje3cS29oLhZmknH3JJSmVSKPO7k5JAqOui1OuMZckY1ZJ04tvRxvr0/m1212NT4caStvcz3zXCz/YLYaaCAf8AX7jJctnvmRscf3azvizqWxLLSUb55G8+T/dHA/XP5V2eh6bDofh+z0qJy/lIWlkbrI5JZnPuWJNeNeIdROteLLy8Vi0W/wAuH/cXgfn1/GtNlY8+UpVJuct3qdD4azuU16d4fYlF+leceHI8ba9I0FMIKgZvp0p1InSnGpAjPWinGo5HCDnr6UDJBwOazvEGtW2j2PnyZllY7YYVPzSN6D29T2p1zcRxQyXFxIEijUs7HoAK838S+INKsy+u+JtWs9KgI2wi6mCCNOygHqx6nGeeOwppEtlr7JcarcnWNcmZxnEcadAP7qA9vU9TXmXxa+Itvol5L4f8MR2r64VHnyAbodPUjq396Q9k/E4FZvjn4vLqGnvpngFbtfN+WTV54DGiL3MKNyzf7RAAz3ryyxtI7a2MabmLM0ju53NIx6szHqSeuabYlG+48I+59zzyl3aWaeU5kmlPV2P5fTimsrJuKjOQMjPU06bcUyvCHA5pgbY+1lVQo+7ngVJZIxG3GRuOCQe4qGVmR1C7MAgg9c1acDf8/ZcDcfaoUUq25txBPGOfwoGR8NO2SpC5Y5PWiKQFGb5U5Oe1OVsjcqbSQe/X8aaFjUBZELBj1z0oAjkGy3bc2/cTyPXiq9wSwTbuORjnrj6VZmY5CR7sfxKe1LKsckgwVGFwwHagRj3MAZtvcA5IHQ1Rkik3EYDBRwPb1re5YtJMihcYznpVF1YQEQqZG6MegGe5oAwrO6vNH1a1udLunt7iKcTWVwpwYbjsf91vusOnIPrX318C/H1v8QvANlrSqsV2AYb2Af8ALGdPvr9OhHsa+FNQ09ZbKaIxgcHLk4/KvV/2LfFUlj8RdR0KWQ+RrNl9sVewuYSVkx7kbiardEbM+0CabmkBDAMOhGRQTUlC0U0tSbqAH0VHuo3UASg04VEGp6mgB9LSCloAKKKKACiiigAooooASilqK7uIbS1lurmRYoIUMkjscBVAySaAOH+LPjTTfA8NjcXdrc3sl9OI0t7UAyhR95wD1A4/OpfDPizQfEUHm6LqlteYALxo2JEz03IfmX8RXhHjPxA3i7XLzxXfI32ONGh0+BuNsGSP++nOc/7O72ryzUtKmm1KTUxJLb3hfcJYnKMpz2IOQB9e9dEYaGTep9wTi3uV23EMUo9JEDfzogjtbVSIIYYVPURoFz+VfKHgvxF8RIdyxeMtSNtGNii5Ec/zEHHMik4ABY89FPrV/S/jp4gs/EsvhxYZfEF9dyKLV51jhjtl5yzbFBbj5sfrzQ1YFqe6/EvXP7P0SS3hkxe3gMcYB5VP4m/Lj6mvNNDsiCvy1ciiv9a1Bry+dpZnxzjAA9AOwrttA8NthWZcCs2zRKweHLNvlyK7/SodiCqenaYsCj5a2YE2ioGWFpTTQainmCDA+9/KkAs8oQY6mqjMWamO+T6mliGTQBwnxt8VQ+F/CV5eyKHW0tmu5I/+ejAhYY/+BSEfXaa+RrWO91LU38Q+Ibg6jrU/zPPK27y89UjB4RR0AGK9g/aw1OSdbTTVOVvdcSJ1z/yztofMx9C7A/U15HawJvfy5Wjw2TGWA5/wpgtzSckxnacZxyen5VA25F2llIxwAeOtSfukYRFsMMce1V2nDSPGj4TjBJHTP60ihwVvMCKOAOTuyTSwhXdpDhPwplu6Mru2FPUc5p75aIrLlQWA47UAMjJZixfKscDI9aVom2qquDknOR0xSOxjkCRsrDPQ85pV/fZVW2kABvXrQBGURnw2QQPp3qNlBkVSxbB4XOCashh5riRSqr37fWoItvzSfOwVj25NAEQ/4+JNu5gM4bjPaoJRIFMj/LuPYcf/AK6sHcUcliC57LzUTMqoO67uBj2HegCvtbyRvMnPByOORTpmMdsiKwQcg9fzxSuzb1ZcggE4wAap3EqtNH6g4bnAzj9KBCzngxxlvlUsxHcfjU/7Nlw8fxx8JPHnP267t+P7jRkn/wBDNZWp3XlrOzEKojIyOc8etdF+yJpb6l8atEuduY9Osbq/lIHA3blT/wBCX8qpES3R96aVL5limTyvyn8Kslqy9Fkws0fowI/KtHdSKHZpCaaWpCaAHFqTdTC1JuoAmDVIjZqsG5qVGoAsqeKfUaU8dKQC0UUUAFFFFABRRRQAV5X+0VrUkWg2PhW0lMdxrcxWZgeUt0wXP0JKj6E16pXjfxe8J+ItV8fwa1b2j3GmxaetupjO4oTJ8+V6/dJ59qqO4meVa1CdkNpHH5axAPIuOjAAAceiY/HNUJNOz+725wMZHfnH8iKttf3QvZmvLUrJvJKsMEH0/I4rW0Ke1ur1cKd0I3Yx95vuqPxJX8q31RJg+M3h8NeFXyo8wo6HHUnjzPzIVQfY+tY37Ofg651Ka98YahFmS5kaO2JHbPzsPxG3/gJqP4mQ3ni/x5png3R3LyTSLHvHICjrIfYAMx9xX1F4Q8K2eiaNZ6XYwhLe1iWKMY7AdT7nrWcmNIg8MaCqupZOB7V3NtapEgAUUlharCnA5q4BWdyiMKBTgKfUE82AVX86QCTS7RtXr61UkbmhzUZoAByasQjmoBU0J+agD5R/adV11rQpmOFXWr+Jm9GaNCv6V56InedzJawysByVdTn8K9s/am0GSTQtXuoYy0mnXEGtxADJaPHlTgfQfMfYj1rwq2aCRBLstgGXcG8qQDHb5h/n+jBFwrDF5jPpsuRgDHPHpULSWyQYaKVGzgblx39afAjCAMqyKhzh4ZS659SKSTzcfu5ku/RWX5ulIok8lUiBVwXJzt6g0pbaY1eMq2N3JzmmrCykeX8mMHaQBzT4bhHlJmjxhj2OfwoAJYVkug0bA9h9agVpFctIqrtzzjn/AD/hUghZY/OhlGeeCeRzTPPCx7JkJ3dwfu+9ADmuFFs3mSFwR345prORArKcvkbiRzTJo45Am1+CcHHXNMkt1Zo1jkIOTkUAPlmVVjiJII7+ntz+NQPn92VZivPPp6+9SSW4aVYywMa8cnA/GqhtpFleUTM6nqvT8KBDpGVp5NshHAwB3Pas1phJcl2VQQSDnrn1qdyphkkEixkggjkYrHub62srRnkbIVSd2aYjP8TyK8UFjHKPNnbDHP3VHUn2ABNfUH7GXhFtM8I6l4yuoDFLrciwWSsOVtIuAfxP/oNfPnwd8C6r8S/HEenMskUDAS6jP2tbXOdvs78YH096+97OztNP0+203T4VgtLWJYYIlGAiKMAU3sTu7lqxfy5d3Zs1orLmsl+FOO3Si2u8jrSRRsb6C1UknzTxMKALBam7qh8yk8ygCwG5qaJqpq+TViE80AX4zwKlFQRdKnFIBaKKKACiiigAooooAKKKSgDJ1vw9o2sqV1LTba5z/EyDcP8AgQ5rjrn4TaMskkul3VxaM7KxR/3i/Kcj36479q9GopqTQHk/wu+D1v4S8Sal4k1C8jv9Tu0WGEqpC28QA3AZ5JYjJP0FepRQKg4FS0UNthYBgUuaT61XnlzwvSkATzfwr09arM1DNTDQAhpDS0hpiAVJG2DUVOBoAxfH+k/b9OS9htvtMtsHDwYz9ohYYli98ryPdRXxv4n8NyeC9e/sxGll0i6Hm6VdxsfniJ+VD2LL93B9B7V90xsCNprzf4meA7HVtPuYZbNriwmYyyxRrmS2kPWaLuc9WUfUelCB9z5bVGZlKsAT/wAtU43Y7MPWlk2mbz1+XPDr0FP8UaTqvgzUEtNYxPpkzf6Dq0YzDKOysR91vY/hUULhwfnADjII/Hp+lFik7gx8p2kOcHqe1LmOS3JBAPXpkjPpUKsFURvwT1yOwpZ4I98e25K5525A57UhiAvDEsah5ATyDwwH+TSm4jLrHIgC7euO9BM26NPtMbKMry2DSLJMkzMYoZkHPynIAFAEcotJLn92wDLxx69hTBETIWVyuRg5weR+PNNdk8lme0eMN8y9wPyqmWsfs7CRpAzepPWgRYMflwNI0obCn+LOapTyzRwPtukUjHXGcH0plxJbogVYWbdgs2MY/Osa+1tGdrfTrWOaROvHyL7sx4FMTZZ1a6tre1Ml00j4IwztgGo/BvhjxF8QvE9vo+kWe+UkOqsuI7dP+esp7AdlPJ/Sup+FXwg8VfEW/TUp5DbaWr/vNTuIyIlH92BDje3v0HtX134L8L+Gfh74dGl6HbiCI/NPPId010/9526k+3QU9idxnwu8DaP8PfCqaLpf76dz5t9eOPnupu7H29B2rqO+aqafex3isVV0Kno3cetWqkoD0rIMnlzMuehrWNc/eSf6ZLj+9TQGpDc+9WUuM1gpNVmKamBtLL704Se9Zkc1WI5M0AX0bmrluelZsTZNaNr0FAGjD0qwKrw9KsCpAWiiigAooooAKKKKACkNLTTQAUUUhoAKDwMngUEhRk1VmkLH2oAWaTdwOlV2NKzUw0xEN1MIUDY3Mxwq+pqErtjaa8mAUDLc7VUf59aS8WT7fayceUN6t7E4x/I1V8SaXLq1iIYbowkHOP4X+tYYmdSFKUqUeaS2W1y4JOS5nZGhb/Z5YlkgZWQ9GRuDTgTuZW6qfz96zPC+jDRbJkkuGmmkO6RuQoPYKPT9TWp1Jb1p4eVSVOMqsbS6q97CmoptRegUUU3cvY7v90ZrYkkU81LkMuD1HQ1W34/hYfhTkkVvunNAHO+KPCOm6tDcRtFDH9oBE8UkQkt58/30Pf8A2hg/WvCfGfwVk09nuNGM2mxg7hGc3Fp/wFvvR/8AAhj+v05uBHPNRPGQcxsVP1p3EfFGpaB4isl/0rRTexhsedYkSL9cDkVz7XtlazFJoY7c+l05XHtjrX27qug6VfMWvNJtpXPWRF2P/wB9Lg1zWo+APDd1keZqcHsJ1kH/AJEVj+tFkF5HyGb2yYM7S2L5OBsic8/WoBf2MMe15LVWPdXMbHPf5uP1/Ovp68+DXhmck/2hIM/39Pgc/wAhUMPwV8LR43atqIHcQW1vFn/x04p2XcOaXY+ZZb7cirYyXcpyN6iBn3emCO1Vbq71dykKwWsBZuDMcP8Aggyx+lfWlt8KfAEBBuLXUtQI7XWoOFP1WPaP0rqND0XQND/5APh3TrBv+ekFqoc/Vz8x/OjQXvHyT4Y+Dfj/AMYOs0mnXUVm/wDy8ajmztseoX/WP+AxXuXgL4CeDvDnlXfiGQeIbyLDJC0flWUR9our/Vj+FeskXtw25uCe7HJqSLTNx3TMXPv0ouCRWe8d0WCyhUIgCoFXaiD0AHb6UW+lPLJ510xkf36D6Vsw2scY4UU+R1jXP5D1qSjPa3S3ZNowefyp+aZLJvcmjdx6UhjbqZYIHmc4VRmuWErOxdurHJqbXNSF1L9nhbMKHk/3z/hVFWpoC2r1PG9UUarEZpgaET1biaqENXIaANG36itW16Csu1HSte1HSkBfh6VOKiiHAqUUgFooooAKKKKACiiigBKSlNJQAUh4GTS0yf8A1JoArzSFj7dqhY05qYaYhppKU0hoAQgEYPIpoXHQkfjTqSgBMfnQSFBZjgAZJPalNRy4MkER6PJz77QTj9KAMrxXr+l+GtEk1jW5mitwQsUKjdJM5+6iqOWY+lcloHjvVbvxfbadrSafo6XK4t9IjV7i+GfuvMU+WEY7GtrxT4Rutb8aafr0moxCDS7WX7DavEWVLtuBO3ODt4wPauI8R+D/ABt4V8AwWfgaX7Zrt3ctLrWox7VubgnJypfoM8dcgD61zzlNO9tEe7gqODnTVOUlzy0u9FG9+rVtLauzbbsrWbfsJqGZNwyDtYdGFeVaX4q8W+HPD+i+GdTlttb8bX91g2zSbzbW2cl5mTptXPP88V1PgjxfN4q1jX1tbSIaNp1wLW1vFYn7TIB85HbA46eorSNRPTqcVfLqtKMp6OK6rqr2TXk+nez7HWWVx50ZPRlYqw9COtT7qzdHUmS6mydskxK/QAL/AOy1fNaHnjjTGVWHIB+tLRQBC1vC3WNfyphs4f8Anmv5VZopAV1tYh0RR9BUiwKP4alFOpgMWMDtSkAUpaoLiZY1yxpALPKsa5P4Vk3F15rnBzWbqmsws5Tzl29yDkn2FZsmsNjbbRf8Cf8AwosM35Z4oIzJNIEUdzWBqmrSXYMMG6ODue7/AOAqhLJLO/mTyNI3bPQfSmmqSAUcdKcpqOnoOaYE8fWrUQqvEtXbdMkUgLMC1fgTmobeOtC3joAtWidK1bZeKp2yVpQL0pAWIxxUgpqdKfSAKKKKACiiigAooooASkp1NNABS8EYNJRQBSuIzEfVT0NRGtGRQ6lWGRWfNBJCS0eXT07imKww0hoRlYcH8KWgBtJTqQ0ANNRXKMwiljXMkL71HqMEEfkTUxpKAFDrIodDkHvTScGmlFLFlyrHqR3pjJIf+WuP+AikFzy+6+HOpTavqNpYzad4d0C6kJuJLANJqF8p5KvK/wBxc54Ga7fRtNsdL0uDRdDtktbG3XYoToB357se5rVNqrn967uPQnA/IVMqqoCqoA9qmMFHY6q+Mq14qM3ov6u+782NhjWKJY0GABgU4kAZJAHqaiu5xbwGQruOQFX+8x6CoYbcviW6YSSdf9lfoKo5SyssbfdkRvoafWfo+qaVq8c7aZeQXaQSmGUxnIVx1FXiNjqB91gcexHagSkmrpjqKKKBi0hakJ4qtdXCQoWZgOO5xQA65uFiQsx/WuH8Q60147W9u58r+Jx/F7D2/nUPiLXHvpGt7diIc/Mw/j/+tWSnSqSGSxqo7VMtQipVoAdRQBT1WgBFWpo0p0UZParkEBPagBsEZzWlawnii3t+nFadvBjHFACW8NX4IqIo6txJjFAEsC9KuwjioIlq1GOBSAkWnUgpaQBRRRQAUUUUAFFFFABSUtJQAlFBooASkpTSGgZXuLVJPmX5H9RVNzJE22ZcejDpWnSMqsNrDIoFYzn3bGMeC2Dtz0zVbTvtxtQdQWJZ8nIj6Adquy2rx5aA5H901ErhjtPyt3Bpk2EIpDUGnafFYpIsUkr+Y5djI245pLa+tbm5nt4JN8kDbZBg8GmFyekpTRSAQ0lLRQBS1SN2jhkTkRTK7DHVeQfyzn8KZrWnR6xo9xp0txcQRXCbGkt5Njgd8H3q/ikCKv3ePpSsDSaszmPAPgXTPBrXn9l3V7Kl1t3pO6lVK5wRgDnmupbkjHQdKMeuTRQkkrImnCNOKjBWQlITihjVO9ukgjLMwGBnk4/GgsW8ukhjLMwHfk15/wCItce/kaCBiIP4m/v/AP1qi8R64+oStDCxFvnk9N//ANb2rISqSGTJU6dKgXrU0dMCValQUyNcmrkEJY9KQDY0zVuG3JxxVm1syT0rVtrPp8tAGfb2nTitG3teBxV6G1A7Vaig9qAK0FvjtVyKLipUjAqZVpAMRKnjWhVqVFoAkjXkVOtMjHFSqKQC0tFFABRRRQAUUUUAFFFFABRRRQAhpKdTTQAUhpaQ0ANNFLSGgYmaiuLeOYcjB7EdalNJnFAjOkWWA/vBuT+8P60iLHyyKoLckgdfrWlw3BqnPabSXtztPdexp3FYiIpuKRJctskUo47Hv9KkIoERmkp5FJigBtLS0hoAQ01jQ7VR1C8jt4md2VQBkknAA9TQMW/u47eJndgABnk4AHqa838S69JqUzQwsRbg8noZP/re1ReJ9ek1OVoYWZbYH8ZD6n29qx1ppDRMtSLUS1PEjMcAUwJY+tW4ImY8CprDT5JCPlrotP0nAG5aQGZZWLNjIrbs9Pxj5a1bWwVQPlq/Fbhe1AFC3swo+7V2O3xVpIsdqkVKQECRgdqkCVMFpdtAEQWnheaftpQKAEC1Ki80irUqigByinikFOpAFFFFABRRRQAUUUUAFFFFABRRRQAUlLRQA2iloxQA2kp1GKAGGkIp5FNoAYaM06mkUARzQxzLhlzVOSKa36Zkj/UVoYxS9aYGcjK65U5oIqzPZqx3xnY/t3qpK0kIxMhA/vDpQKwGo3bioZb23XlpMfhWLq/iOxtEO6YKffk/gKANDUr2O2iZ5HVQoySTwB6mvMvE2vS6pK0UTMtsD9C59T7e1ReIdcuNVkKDdHbg5CZ5Y+rf4VkhT2BppDAVLGC3AqxZabcXDAKhrrNG8Lt8rSrTA56w0+adhhTiup0rQTwWWul0/RooQAEH5VrwWiqBxSuBkWWlpGB8tacNqqgcVdWECnhKQECRACnhKm20YoAj20oFP20uKAGYpcU7FG2gBoFOC04LTwtADVWpFFKBS0gCloooAKKKKACiiigAooooAKKKKACiiigAooooAKKKKAEoxS0UANxSYp9JQAzFIRUmKTFAEeKMVJikxQA0UMqsuCM07FGKAMLWdBs75Duj2k914rjL/wACoHJhdvxr08rTTEp6incDyZfBU27qa09O8GRoQZBmvRPIT+7ThEo7UXA56w0KC3UbYwPwrVitEQcLV3bS7aLgQLEB2p4SpNtLtpAR7aNtSbaNtAEe2jbUm2jbQBHtpdtSbaAKAIwtOC0/FFADQtOApaKACiiigAooooAKKKKACiiigAooooAKKKKACiiigAooooAKKKKACiiigAooooAKKKKACkpaKAEoxS0UAJijFLRQAmKMUtFACYoxS0UAJijFLRQAmKMUtFACYopaKACiiigAooooAKKKKACiiigAooooAKKKKACiiigD/9k="/>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5" name="AutoShape 10" descr="data:image/jpg;base64,%20/9j/4AAQSkZJRgABAQEAYABgAAD/2wBDAAUDBAQEAwUEBAQFBQUGBwwIBwcHBw8LCwkMEQ8SEhEPERETFhwXExQaFRERGCEYGh0dHx8fExciJCIeJBweHx7/2wBDAQUFBQcGBw4ICA4eFBEUHh4eHh4eHh4eHh4eHh4eHh4eHh4eHh4eHh4eHh4eHh4eHh4eHh4eHh4eHh4eHh4eHh7/wAARCAEMAW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ooooAKKKKACiiigAooooAKKKKACiiigAooooAKKKKACiiigAooooAKKKKACiiigAooooAKKKKACiiigAooooAKKKKACiiigAooooAKKKKACiiigAooooAKKKKACiiigAooooAKKKKACiiigAoorK8Xa1b+HfDOo63dECOzt2lwT94gcD8TgUAatFfL9t8SvHGjaMl5Pqz3FzdyeZ5cyB1Td85ABHAClBjtuPpWzo37QOpwhBq+j20692iJjP9a09lInmR9D0V5xpPxi8LXNvbyagt1pxnKKodd4y7EKMrzzgnp05r0aoaa3KFopDSZpAOopM0UALRRRQAUUUUAFFFFABRRRQAUUUUAFFFFABRRRQAUUUUAFFFFABRRRQAUUUUAFFFFABRRRQAUUUUAFFFFABRRRQAUUUUAFFFFABXkP7Ruoi4i0Twmj8Xs5ursA8+RFz+rY/KvXq+bvFGrLrnxN1/Wm+a0smGnWxPIZYhukx9WyMd81UNxS2OU8TKLjUkt2G3yV2kA/xk7m/U4/ACsb+yTd3kNugUec4VfYZx/9etUBppJJ3bLMxZjzznn+v6+1aHh23825klbhVXy1b3fg/ku8/ga6U7IzsZU9qupfEPwroFuCBcX8MhA7R7htz9Io/wBTX2Ka+WvgXp8mvfHZddkwYLO3uLiIddoP7pP0Y4r6lrCruXFaDTTD1qSmtWZQgNOBplKKBj6WminUCCiiigAooooAKKKKACiiigAooooAKKKKACiiigAooooAKKKKACiiigAooooAKKKKACiiigAooooAKKKKACiiigAooooAw/H2uL4b8F6trZxutLV3jB7vjCj/AL6Ir5kgjk07wpBbyuzXE4DTknlnb9459zkrz7Yr1b9pzVVTStA8N7yo1PUBJPj/AJ5Qjccn/e2/lXjmvaxbzX6QI8YEaDIU9C3zH+f6CtYIl7ipll+8CfQf59/yJrRvpxpXg+4uAQskqELk4IaQ7V/JQx/Gs2xZLq5hhiKEyOFyD2PH+P51nfFzUmcafpFmC0kzeYFHcvhUH/fOOPWtOoj2n9k/Sv8AinNS8RyR7TdzLa2+R0ii/wAWY/8AfIr2yua+GOkReH/A2laLFj/RLdUcj+J8Zc/ixNdLWEnd3KQlMY089KjepGJmlpg60+gBy04UxetPFAC0UUUAFFFFABRTJZYokLyyJGo6lmwKwtR8aeE9PJF14g09COoEwYj8BmgDoKK4K5+MHw8t22v4gjb/AHYnP9Kii+M3w6kOBr2Pc28n+FOz7Cuu56FRXKaf8R/At9II7fxRpoc9EkmEZP4Niult7m3uYxJbzxTIejI4YH8RSGTUUUUAFFFFABRRRQAUUUUAFFFFABRRRQAUUUUAFFFFABRRRQAUUUUAFFFIaAAmuc8Q+ILWxguLi5ultbK2XdNKfyAGOSSeAByTWvqtx9ntGbvivIvFkt9d63DFAqsLR41sw/Ky6hNkIxHcQx7pMepHpVxsldhGEqk1CO7NqTxlDPP5M3h2ZQR8qXt3bRTMD38p33DPocH2qhrWl+ANYBk8QeF/sLuP+Pia08sf9/osj/x6up0Pwzo2m2Is49Ot7k4zPPcRiSSdz953YjLE9eaLnwnpEgdtPFxo9wR/rLGQxjPun3GHsRT5n2NXDDt2Un62/wCDp+J563wh0mJ11Dwzq88aMh8uOSQTREEY4YcjgnueTXm8/hTxLafF7SLvxDpRhtxJLdefGQ8LbAFjjDeucNjg16/4JubiPxBb2uYgblr2G6WFNkUrW8iqs6oOFLZIOOCRXQeP/KXw9ds+PkdDH7NuA4/WqTurmNSm6VRwl0Z0HhG8Wa025ya6AGvK/BOrGJghbg16NZ3QmQGsmhl401qFORSmkBHiilNIKAHL1p4pi08UALRVDW9WsdGsjdX8wjToqjlnPoo7mvMPEviTWvEAaKFn0+wOR5UbfvHH+2w/kPzNNJsmUkjrPHHxJ8K+ErKe41DUI28gfvAjDCH0ZugPt19q8G8V/tHeINVdofCmk/Zbc9Lm5/dgj1GQXb8FH1rgvimPtnxBayfdJaaJaxbYVOEFzLlixH94IF/76rFDcn5RtVvmbuR7mm7II3auWdc8QeOPEDmTWPEt7iRiNtuoVQPq5Y/yrAbQ4bhfMu5prnjObi8dyf1x+lbEKKpdmd35OAx6g1E0cfGY2y2eAMcUrsrlRlRaHp6xBmtdPzn73lKcZ6CpW0a3AylrZgkAARwqtaMUSMwVosq3QZ6HPH0pWWPf5acDodo4yf0pDsZpsXhASORkUjc6xzMB+X3T+NXNG1rxBotyJdJ1a7spFPJhlMZ/HZ8p/FTStGpdm5TaME5PQDrUDxyRB5PN/hz0yad2LlR6z4N/aM8SaPcR2niOGHWbckLvG2G4/BvuOfYhCa+ivh98QvC/jizabQ9QV548efayjZPCfR0PI+vT3r4Ovf30TbxbkHCnco6dx71SsdV1Hw9qtvqOmX1xbzW5zDNbsfOt/YZ++nrG2R6Yp6MWqP0qpK8W/Z9+NVv44iXQddMFt4hii8xTGcRXsf8Az1iz06fMvUc/h7RUjFzRmkooAKKKKACjNGaKAFzS02lFAC0UUUAFFFFABRRRQAUUUUAFNpTSCgDD19mmuIrdehbn6CvM/hov9oa5Z3UnzM1vc6u+e8lxMY0P/AYo9v416jcKPtu9uoJFedXfhXVtB1FL7RXnaOAOttJbhXkjidt5hkibAkQMSVIIYZrSS93Q0w0oqb5na6av2v8A1Y3PH/hzUfEmjQWNhr13osiXAleWAHLgZ+U4IPfPXtWnrd8fD/hSe9kke4ltrcKhb700mAq/izY/Oubt/Hd/CfJvrCxnkHBC3BtZM+8cwH5BjWdrWvah4j1C1tbWyjje3cS29oLhZmknH3JJSmVSKPO7k5JAqOui1OuMZckY1ZJ04tvRxvr0/m1212NT4caStvcz3zXCz/YLYaaCAf8AX7jJctnvmRscf3azvizqWxLLSUb55G8+T/dHA/XP5V2eh6bDofh+z0qJy/lIWlkbrI5JZnPuWJNeNeIdROteLLy8Vi0W/wAuH/cXgfn1/GtNlY8+UpVJuct3qdD4azuU16d4fYlF+leceHI8ba9I0FMIKgZvp0p1InSnGpAjPWinGo5HCDnr6UDJBwOazvEGtW2j2PnyZllY7YYVPzSN6D29T2p1zcRxQyXFxIEijUs7HoAK838S+INKsy+u+JtWs9KgI2wi6mCCNOygHqx6nGeeOwppEtlr7JcarcnWNcmZxnEcadAP7qA9vU9TXmXxa+Itvol5L4f8MR2r64VHnyAbodPUjq396Q9k/E4FZvjn4vLqGnvpngFbtfN+WTV54DGiL3MKNyzf7RAAz3ryyxtI7a2MabmLM0ju53NIx6szHqSeuabYlG+48I+59zzyl3aWaeU5kmlPV2P5fTimsrJuKjOQMjPU06bcUyvCHA5pgbY+1lVQo+7ngVJZIxG3GRuOCQe4qGVmR1C7MAgg9c1acDf8/ZcDcfaoUUq25txBPGOfwoGR8NO2SpC5Y5PWiKQFGb5U5Oe1OVsjcqbSQe/X8aaFjUBZELBj1z0oAjkGy3bc2/cTyPXiq9wSwTbuORjnrj6VZmY5CR7sfxKe1LKsckgwVGFwwHagRj3MAZtvcA5IHQ1Rkik3EYDBRwPb1re5YtJMihcYznpVF1YQEQqZG6MegGe5oAwrO6vNH1a1udLunt7iKcTWVwpwYbjsf91vusOnIPrX318C/H1v8QvANlrSqsV2AYb2Af8ALGdPvr9OhHsa+FNQ09ZbKaIxgcHLk4/KvV/2LfFUlj8RdR0KWQ+RrNl9sVewuYSVkx7kbiardEbM+0CabmkBDAMOhGRQTUlC0U0tSbqAH0VHuo3UASg04VEGp6mgB9LSCloAKKKKACiiigAooooASilqK7uIbS1lurmRYoIUMkjscBVAySaAOH+LPjTTfA8NjcXdrc3sl9OI0t7UAyhR95wD1A4/OpfDPizQfEUHm6LqlteYALxo2JEz03IfmX8RXhHjPxA3i7XLzxXfI32ONGh0+BuNsGSP++nOc/7O72ryzUtKmm1KTUxJLb3hfcJYnKMpz2IOQB9e9dEYaGTep9wTi3uV23EMUo9JEDfzogjtbVSIIYYVPURoFz+VfKHgvxF8RIdyxeMtSNtGNii5Ec/zEHHMik4ABY89FPrV/S/jp4gs/EsvhxYZfEF9dyKLV51jhjtl5yzbFBbj5sfrzQ1YFqe6/EvXP7P0SS3hkxe3gMcYB5VP4m/Lj6mvNNDsiCvy1ciiv9a1Bry+dpZnxzjAA9AOwrttA8NthWZcCs2zRKweHLNvlyK7/SodiCqenaYsCj5a2YE2ioGWFpTTQainmCDA+9/KkAs8oQY6mqjMWamO+T6mliGTQBwnxt8VQ+F/CV5eyKHW0tmu5I/+ejAhYY/+BSEfXaa+RrWO91LU38Q+Ibg6jrU/zPPK27y89UjB4RR0AGK9g/aw1OSdbTTVOVvdcSJ1z/yztofMx9C7A/U15HawJvfy5Wjw2TGWA5/wpgtzSckxnacZxyen5VA25F2llIxwAeOtSfukYRFsMMce1V2nDSPGj4TjBJHTP60ihwVvMCKOAOTuyTSwhXdpDhPwplu6Mru2FPUc5p75aIrLlQWA47UAMjJZixfKscDI9aVom2qquDknOR0xSOxjkCRsrDPQ85pV/fZVW2kABvXrQBGURnw2QQPp3qNlBkVSxbB4XOCashh5riRSqr37fWoItvzSfOwVj25NAEQ/4+JNu5gM4bjPaoJRIFMj/LuPYcf/AK6sHcUcliC57LzUTMqoO67uBj2HegCvtbyRvMnPByOORTpmMdsiKwQcg9fzxSuzb1ZcggE4wAap3EqtNH6g4bnAzj9KBCzngxxlvlUsxHcfjU/7Nlw8fxx8JPHnP267t+P7jRkn/wBDNZWp3XlrOzEKojIyOc8etdF+yJpb6l8atEuduY9Osbq/lIHA3blT/wBCX8qpES3R96aVL5limTyvyn8Kslqy9Fkws0fowI/KtHdSKHZpCaaWpCaAHFqTdTC1JuoAmDVIjZqsG5qVGoAsqeKfUaU8dKQC0UUUAFFFFABRRRQAV5X+0VrUkWg2PhW0lMdxrcxWZgeUt0wXP0JKj6E16pXjfxe8J+ItV8fwa1b2j3GmxaetupjO4oTJ8+V6/dJ59qqO4meVa1CdkNpHH5axAPIuOjAAAceiY/HNUJNOz+725wMZHfnH8iKttf3QvZmvLUrJvJKsMEH0/I4rW0Ke1ur1cKd0I3Yx95vuqPxJX8q31RJg+M3h8NeFXyo8wo6HHUnjzPzIVQfY+tY37Ofg651Ka98YahFmS5kaO2JHbPzsPxG3/gJqP4mQ3ni/x5png3R3LyTSLHvHICjrIfYAMx9xX1F4Q8K2eiaNZ6XYwhLe1iWKMY7AdT7nrWcmNIg8MaCqupZOB7V3NtapEgAUUlharCnA5q4BWdyiMKBTgKfUE82AVX86QCTS7RtXr61UkbmhzUZoAByasQjmoBU0J+agD5R/adV11rQpmOFXWr+Jm9GaNCv6V56InedzJawysByVdTn8K9s/am0GSTQtXuoYy0mnXEGtxADJaPHlTgfQfMfYj1rwq2aCRBLstgGXcG8qQDHb5h/n+jBFwrDF5jPpsuRgDHPHpULSWyQYaKVGzgblx39afAjCAMqyKhzh4ZS659SKSTzcfu5ku/RWX5ulIok8lUiBVwXJzt6g0pbaY1eMq2N3JzmmrCykeX8mMHaQBzT4bhHlJmjxhj2OfwoAJYVkug0bA9h9agVpFctIqrtzzjn/AD/hUghZY/OhlGeeCeRzTPPCx7JkJ3dwfu+9ADmuFFs3mSFwR345prORArKcvkbiRzTJo45Am1+CcHHXNMkt1Zo1jkIOTkUAPlmVVjiJII7+ntz+NQPn92VZivPPp6+9SSW4aVYywMa8cnA/GqhtpFleUTM6nqvT8KBDpGVp5NshHAwB3Pas1phJcl2VQQSDnrn1qdyphkkEixkggjkYrHub62srRnkbIVSd2aYjP8TyK8UFjHKPNnbDHP3VHUn2ABNfUH7GXhFtM8I6l4yuoDFLrciwWSsOVtIuAfxP/oNfPnwd8C6r8S/HEenMskUDAS6jP2tbXOdvs78YH096+97OztNP0+203T4VgtLWJYYIlGAiKMAU3sTu7lqxfy5d3Zs1orLmsl+FOO3Si2u8jrSRRsb6C1UknzTxMKALBam7qh8yk8ygCwG5qaJqpq+TViE80AX4zwKlFQRdKnFIBaKKKACiiigAooooAKKKSgDJ1vw9o2sqV1LTba5z/EyDcP8AgQ5rjrn4TaMskkul3VxaM7KxR/3i/Kcj36479q9GopqTQHk/wu+D1v4S8Sal4k1C8jv9Tu0WGEqpC28QA3AZ5JYjJP0FepRQKg4FS0UNthYBgUuaT61XnlzwvSkATzfwr09arM1DNTDQAhpDS0hpiAVJG2DUVOBoAxfH+k/b9OS9htvtMtsHDwYz9ohYYli98ryPdRXxv4n8NyeC9e/sxGll0i6Hm6VdxsfniJ+VD2LL93B9B7V90xsCNprzf4meA7HVtPuYZbNriwmYyyxRrmS2kPWaLuc9WUfUelCB9z5bVGZlKsAT/wAtU43Y7MPWlk2mbz1+XPDr0FP8UaTqvgzUEtNYxPpkzf6Dq0YzDKOysR91vY/hUULhwfnADjII/Hp+lFik7gx8p2kOcHqe1LmOS3JBAPXpkjPpUKsFURvwT1yOwpZ4I98e25K5525A57UhiAvDEsah5ATyDwwH+TSm4jLrHIgC7euO9BM26NPtMbKMry2DSLJMkzMYoZkHPynIAFAEcotJLn92wDLxx69hTBETIWVyuRg5weR+PNNdk8lme0eMN8y9wPyqmWsfs7CRpAzepPWgRYMflwNI0obCn+LOapTyzRwPtukUjHXGcH0plxJbogVYWbdgs2MY/Osa+1tGdrfTrWOaROvHyL7sx4FMTZZ1a6tre1Ml00j4IwztgGo/BvhjxF8QvE9vo+kWe+UkOqsuI7dP+esp7AdlPJ/Sup+FXwg8VfEW/TUp5DbaWr/vNTuIyIlH92BDje3v0HtX134L8L+Gfh74dGl6HbiCI/NPPId010/9526k+3QU9idxnwu8DaP8PfCqaLpf76dz5t9eOPnupu7H29B2rqO+aqafex3isVV0Kno3cetWqkoD0rIMnlzMuehrWNc/eSf6ZLj+9TQGpDc+9WUuM1gpNVmKamBtLL704Se9Zkc1WI5M0AX0bmrluelZsTZNaNr0FAGjD0qwKrw9KsCpAWiiigAooooAKKKKACkNLTTQAUUUhoAKDwMngUEhRk1VmkLH2oAWaTdwOlV2NKzUw0xEN1MIUDY3Mxwq+pqErtjaa8mAUDLc7VUf59aS8WT7fayceUN6t7E4x/I1V8SaXLq1iIYbowkHOP4X+tYYmdSFKUqUeaS2W1y4JOS5nZGhb/Z5YlkgZWQ9GRuDTgTuZW6qfz96zPC+jDRbJkkuGmmkO6RuQoPYKPT9TWp1Jb1p4eVSVOMqsbS6q97CmoptRegUUU3cvY7v90ZrYkkU81LkMuD1HQ1W34/hYfhTkkVvunNAHO+KPCOm6tDcRtFDH9oBE8UkQkt58/30Pf8A2hg/WvCfGfwVk09nuNGM2mxg7hGc3Fp/wFvvR/8AAhj+v05uBHPNRPGQcxsVP1p3EfFGpaB4isl/0rRTexhsedYkSL9cDkVz7XtlazFJoY7c+l05XHtjrX27qug6VfMWvNJtpXPWRF2P/wB9Lg1zWo+APDd1keZqcHsJ1kH/AJEVj+tFkF5HyGb2yYM7S2L5OBsic8/WoBf2MMe15LVWPdXMbHPf5uP1/Ovp68+DXhmck/2hIM/39Pgc/wAhUMPwV8LR43atqIHcQW1vFn/x04p2XcOaXY+ZZb7cirYyXcpyN6iBn3emCO1Vbq71dykKwWsBZuDMcP8Aggyx+lfWlt8KfAEBBuLXUtQI7XWoOFP1WPaP0rqND0XQND/5APh3TrBv+ekFqoc/Vz8x/OjQXvHyT4Y+Dfj/AMYOs0mnXUVm/wDy8ajmztseoX/WP+AxXuXgL4CeDvDnlXfiGQeIbyLDJC0flWUR9our/Vj+FeskXtw25uCe7HJqSLTNx3TMXPv0ouCRWe8d0WCyhUIgCoFXaiD0AHb6UW+lPLJ510xkf36D6Vsw2scY4UU+R1jXP5D1qSjPa3S3ZNowefyp+aZLJvcmjdx6UhjbqZYIHmc4VRmuWErOxdurHJqbXNSF1L9nhbMKHk/3z/hVFWpoC2r1PG9UUarEZpgaET1biaqENXIaANG36itW16Csu1HSte1HSkBfh6VOKiiHAqUUgFooooAKKKKACiiigBKSlNJQAUh4GTS0yf8A1JoArzSFj7dqhY05qYaYhppKU0hoAQgEYPIpoXHQkfjTqSgBMfnQSFBZjgAZJPalNRy4MkER6PJz77QTj9KAMrxXr+l+GtEk1jW5mitwQsUKjdJM5+6iqOWY+lcloHjvVbvxfbadrSafo6XK4t9IjV7i+GfuvMU+WEY7GtrxT4Rutb8aafr0moxCDS7WX7DavEWVLtuBO3ODt4wPauI8R+D/ABt4V8AwWfgaX7Zrt3ctLrWox7VubgnJypfoM8dcgD61zzlNO9tEe7gqODnTVOUlzy0u9FG9+rVtLauzbbsrWbfsJqGZNwyDtYdGFeVaX4q8W+HPD+i+GdTlttb8bX91g2zSbzbW2cl5mTptXPP88V1PgjxfN4q1jX1tbSIaNp1wLW1vFYn7TIB85HbA46eorSNRPTqcVfLqtKMp6OK6rqr2TXk+nez7HWWVx50ZPRlYqw9COtT7qzdHUmS6mydskxK/QAL/AOy1fNaHnjjTGVWHIB+tLRQBC1vC3WNfyphs4f8Anmv5VZopAV1tYh0RR9BUiwKP4alFOpgMWMDtSkAUpaoLiZY1yxpALPKsa5P4Vk3F15rnBzWbqmsws5Tzl29yDkn2FZsmsNjbbRf8Cf8AwosM35Z4oIzJNIEUdzWBqmrSXYMMG6ODue7/AOAqhLJLO/mTyNI3bPQfSmmqSAUcdKcpqOnoOaYE8fWrUQqvEtXbdMkUgLMC1fgTmobeOtC3joAtWidK1bZeKp2yVpQL0pAWIxxUgpqdKfSAKKKKACiiigAooooASkp1NNABS8EYNJRQBSuIzEfVT0NRGtGRQ6lWGRWfNBJCS0eXT07imKww0hoRlYcH8KWgBtJTqQ0ANNRXKMwiljXMkL71HqMEEfkTUxpKAFDrIodDkHvTScGmlFLFlyrHqR3pjJIf+WuP+AikFzy+6+HOpTavqNpYzad4d0C6kJuJLANJqF8p5KvK/wBxc54Ga7fRtNsdL0uDRdDtktbG3XYoToB357se5rVNqrn967uPQnA/IVMqqoCqoA9qmMFHY6q+Mq14qM3ov6u+782NhjWKJY0GABgU4kAZJAHqaiu5xbwGQruOQFX+8x6CoYbcviW6YSSdf9lfoKo5SyssbfdkRvoafWfo+qaVq8c7aZeQXaQSmGUxnIVx1FXiNjqB91gcexHagSkmrpjqKKKBi0hakJ4qtdXCQoWZgOO5xQA65uFiQsx/WuH8Q60147W9u58r+Jx/F7D2/nUPiLXHvpGt7diIc/Mw/j/+tWSnSqSGSxqo7VMtQipVoAdRQBT1WgBFWpo0p0UZParkEBPagBsEZzWlawnii3t+nFadvBjHFACW8NX4IqIo6txJjFAEsC9KuwjioIlq1GOBSAkWnUgpaQBRRRQAUUUUAFFFFABSUtJQAlFBooASkpTSGgZXuLVJPmX5H9RVNzJE22ZcejDpWnSMqsNrDIoFYzn3bGMeC2Dtz0zVbTvtxtQdQWJZ8nIj6Adquy2rx5aA5H901ErhjtPyt3Bpk2EIpDUGnafFYpIsUkr+Y5djI245pLa+tbm5nt4JN8kDbZBg8GmFyekpTRSAQ0lLRQBS1SN2jhkTkRTK7DHVeQfyzn8KZrWnR6xo9xp0txcQRXCbGkt5Njgd8H3q/ikCKv3ePpSsDSaszmPAPgXTPBrXn9l3V7Kl1t3pO6lVK5wRgDnmupbkjHQdKMeuTRQkkrImnCNOKjBWQlITihjVO9ukgjLMwGBnk4/GgsW8ukhjLMwHfk15/wCItce/kaCBiIP4m/v/AP1qi8R64+oStDCxFvnk9N//ANb2rISqSGTJU6dKgXrU0dMCValQUyNcmrkEJY9KQDY0zVuG3JxxVm1syT0rVtrPp8tAGfb2nTitG3teBxV6G1A7Vaig9qAK0FvjtVyKLipUjAqZVpAMRKnjWhVqVFoAkjXkVOtMjHFSqKQC0tFFABRRRQAUUUUAFFFFABRRRQAhpKdTTQAUhpaQ0ANNFLSGgYmaiuLeOYcjB7EdalNJnFAjOkWWA/vBuT+8P60iLHyyKoLckgdfrWlw3BqnPabSXtztPdexp3FYiIpuKRJctskUo47Hv9KkIoERmkp5FJigBtLS0hoAQ01jQ7VR1C8jt4md2VQBkknAA9TQMW/u47eJndgABnk4AHqa838S69JqUzQwsRbg8noZP/re1ReJ9ek1OVoYWZbYH8ZD6n29qx1ppDRMtSLUS1PEjMcAUwJY+tW4ImY8CprDT5JCPlrotP0nAG5aQGZZWLNjIrbs9Pxj5a1bWwVQPlq/Fbhe1AFC3swo+7V2O3xVpIsdqkVKQECRgdqkCVMFpdtAEQWnheaftpQKAEC1Ki80irUqigByinikFOpAFFFFABRRRQAUUUUAFFFFABRRRQAUlLRQA2iloxQA2kp1GKAGGkIp5FNoAYaM06mkUARzQxzLhlzVOSKa36Zkj/UVoYxS9aYGcjK65U5oIqzPZqx3xnY/t3qpK0kIxMhA/vDpQKwGo3bioZb23XlpMfhWLq/iOxtEO6YKffk/gKANDUr2O2iZ5HVQoySTwB6mvMvE2vS6pK0UTMtsD9C59T7e1ReIdcuNVkKDdHbg5CZ5Y+rf4VkhT2BppDAVLGC3AqxZabcXDAKhrrNG8Lt8rSrTA56w0+adhhTiup0rQTwWWul0/RooQAEH5VrwWiqBxSuBkWWlpGB8tacNqqgcVdWECnhKQECRACnhKm20YoAj20oFP20uKAGYpcU7FG2gBoFOC04LTwtADVWpFFKBS0gCloooAKKKKACiiigAooooAKKKKACiiigAooooAKKKKAEoxS0UANxSYp9JQAzFIRUmKTFAEeKMVJikxQA0UMqsuCM07FGKAMLWdBs75Duj2k914rjL/wACoHJhdvxr08rTTEp6incDyZfBU27qa09O8GRoQZBmvRPIT+7ThEo7UXA56w0KC3UbYwPwrVitEQcLV3bS7aLgQLEB2p4SpNtLtpAR7aNtSbaNtAEe2jbUm2jbQBHtpdtSbaAKAIwtOC0/FFADQtOApaKACiiigAooooAKKKKACiiigAooooAKKKKACiiigAooooAKKKKACiiigAooooAKKKKACkpaKAEoxS0UAJijFLRQAmKMUtFACYoxS0UAJijFLRQAmKMUtFACYopaKACiiigAooooAKKKKACiiigAooooAKKKKACiiigD/9k="/>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2266507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59649E7E-1DDF-4917-9840-1400783AFAEF}" type="slidenum">
              <a:rPr lang="fr-BE" smtClean="0"/>
              <a:pPr/>
              <a:t>9</a:t>
            </a:fld>
            <a:endParaRPr lang="fr-BE" dirty="0"/>
          </a:p>
        </p:txBody>
      </p:sp>
      <p:sp>
        <p:nvSpPr>
          <p:cNvPr id="4" name="Rectangle 3"/>
          <p:cNvSpPr/>
          <p:nvPr/>
        </p:nvSpPr>
        <p:spPr>
          <a:xfrm>
            <a:off x="7164288" y="332656"/>
            <a:ext cx="15841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078740" cy="835154"/>
          </a:xfrm>
          <a:prstGeom prst="rect">
            <a:avLst/>
          </a:prstGeom>
        </p:spPr>
      </p:pic>
      <p:sp>
        <p:nvSpPr>
          <p:cNvPr id="8" name="ZoneTexte 7"/>
          <p:cNvSpPr txBox="1"/>
          <p:nvPr/>
        </p:nvSpPr>
        <p:spPr>
          <a:xfrm>
            <a:off x="467544" y="503404"/>
            <a:ext cx="3888432" cy="2308324"/>
          </a:xfrm>
          <a:prstGeom prst="rect">
            <a:avLst/>
          </a:prstGeom>
          <a:noFill/>
        </p:spPr>
        <p:txBody>
          <a:bodyPr wrap="square" rtlCol="0">
            <a:spAutoFit/>
          </a:bodyPr>
          <a:lstStyle/>
          <a:p>
            <a:pPr>
              <a:spcBef>
                <a:spcPct val="0"/>
              </a:spcBef>
            </a:pPr>
            <a:r>
              <a:rPr lang="en-GB" sz="3600" dirty="0" err="1" smtClean="0">
                <a:solidFill>
                  <a:srgbClr val="0033CC"/>
                </a:solidFill>
                <a:latin typeface="Calibri" panose="020F0502020204030204" pitchFamily="34" charset="0"/>
                <a:ea typeface="+mj-ea"/>
                <a:cs typeface="Calibri" panose="020F0502020204030204" pitchFamily="34" charset="0"/>
              </a:rPr>
              <a:t>Trouver</a:t>
            </a:r>
            <a:r>
              <a:rPr lang="en-GB" sz="3600" dirty="0" smtClean="0">
                <a:solidFill>
                  <a:srgbClr val="0033CC"/>
                </a:solidFill>
                <a:latin typeface="Calibri" panose="020F0502020204030204" pitchFamily="34" charset="0"/>
                <a:ea typeface="+mj-ea"/>
                <a:cs typeface="Calibri" panose="020F0502020204030204" pitchFamily="34" charset="0"/>
              </a:rPr>
              <a:t> </a:t>
            </a:r>
            <a:r>
              <a:rPr lang="en-GB" sz="3600" dirty="0" err="1" smtClean="0">
                <a:solidFill>
                  <a:srgbClr val="0033CC"/>
                </a:solidFill>
                <a:latin typeface="Calibri" panose="020F0502020204030204" pitchFamily="34" charset="0"/>
                <a:ea typeface="+mj-ea"/>
                <a:cs typeface="Calibri" panose="020F0502020204030204" pitchFamily="34" charset="0"/>
              </a:rPr>
              <a:t>un.e</a:t>
            </a:r>
            <a:r>
              <a:rPr lang="en-GB" sz="3600" dirty="0" smtClean="0">
                <a:solidFill>
                  <a:srgbClr val="0033CC"/>
                </a:solidFill>
                <a:latin typeface="Calibri" panose="020F0502020204030204" pitchFamily="34" charset="0"/>
                <a:ea typeface="+mj-ea"/>
                <a:cs typeface="Calibri" panose="020F0502020204030204" pitchFamily="34" charset="0"/>
              </a:rPr>
              <a:t> </a:t>
            </a:r>
            <a:r>
              <a:rPr lang="en-GB" sz="3600" dirty="0" err="1" smtClean="0">
                <a:solidFill>
                  <a:srgbClr val="0033CC"/>
                </a:solidFill>
                <a:latin typeface="Calibri" panose="020F0502020204030204" pitchFamily="34" charset="0"/>
                <a:ea typeface="+mj-ea"/>
                <a:cs typeface="Calibri" panose="020F0502020204030204" pitchFamily="34" charset="0"/>
              </a:rPr>
              <a:t>infirmièr.e</a:t>
            </a:r>
            <a:r>
              <a:rPr lang="en-GB" sz="3600" dirty="0" smtClean="0">
                <a:solidFill>
                  <a:srgbClr val="0033CC"/>
                </a:solidFill>
                <a:latin typeface="Calibri" panose="020F0502020204030204" pitchFamily="34" charset="0"/>
                <a:ea typeface="+mj-ea"/>
                <a:cs typeface="Calibri" panose="020F0502020204030204" pitchFamily="34" charset="0"/>
              </a:rPr>
              <a:t> </a:t>
            </a:r>
            <a:r>
              <a:rPr lang="en-GB" sz="3600" dirty="0" err="1" smtClean="0">
                <a:solidFill>
                  <a:srgbClr val="0033CC"/>
                </a:solidFill>
                <a:latin typeface="Calibri" panose="020F0502020204030204" pitchFamily="34" charset="0"/>
                <a:ea typeface="+mj-ea"/>
                <a:cs typeface="Calibri" panose="020F0502020204030204" pitchFamily="34" charset="0"/>
              </a:rPr>
              <a:t>gestionnaire</a:t>
            </a:r>
            <a:r>
              <a:rPr lang="en-GB" sz="3600" dirty="0" smtClean="0">
                <a:solidFill>
                  <a:srgbClr val="0033CC"/>
                </a:solidFill>
                <a:latin typeface="Calibri" panose="020F0502020204030204" pitchFamily="34" charset="0"/>
                <a:ea typeface="+mj-ea"/>
                <a:cs typeface="Calibri" panose="020F0502020204030204" pitchFamily="34" charset="0"/>
              </a:rPr>
              <a:t> de </a:t>
            </a:r>
            <a:r>
              <a:rPr lang="en-GB" sz="3600" dirty="0" err="1" smtClean="0">
                <a:solidFill>
                  <a:srgbClr val="0033CC"/>
                </a:solidFill>
                <a:latin typeface="Calibri" panose="020F0502020204030204" pitchFamily="34" charset="0"/>
                <a:ea typeface="+mj-ea"/>
                <a:cs typeface="Calibri" panose="020F0502020204030204" pitchFamily="34" charset="0"/>
              </a:rPr>
              <a:t>cas</a:t>
            </a:r>
            <a:r>
              <a:rPr lang="en-GB" sz="3600" dirty="0" smtClean="0">
                <a:solidFill>
                  <a:srgbClr val="0033CC"/>
                </a:solidFill>
                <a:latin typeface="Calibri" panose="020F0502020204030204" pitchFamily="34" charset="0"/>
                <a:ea typeface="+mj-ea"/>
                <a:cs typeface="Calibri" panose="020F0502020204030204" pitchFamily="34" charset="0"/>
              </a:rPr>
              <a:t>, facile </a:t>
            </a:r>
            <a:r>
              <a:rPr lang="en-GB" sz="3600" dirty="0">
                <a:solidFill>
                  <a:srgbClr val="0033CC"/>
                </a:solidFill>
                <a:latin typeface="Calibri" panose="020F0502020204030204" pitchFamily="34" charset="0"/>
                <a:ea typeface="+mj-ea"/>
                <a:cs typeface="Calibri" panose="020F0502020204030204" pitchFamily="34" charset="0"/>
              </a:rPr>
              <a: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0" y="2811728"/>
            <a:ext cx="4279414" cy="320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4355976" y="1342802"/>
            <a:ext cx="4680520" cy="1754326"/>
          </a:xfrm>
          <a:prstGeom prst="rect">
            <a:avLst/>
          </a:prstGeom>
          <a:noFill/>
        </p:spPr>
        <p:txBody>
          <a:bodyPr wrap="square" rtlCol="0">
            <a:spAutoFit/>
          </a:bodyPr>
          <a:lstStyle/>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Aimant le contact humain</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Aimant les nouvelles technologies</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Résistant au stress des alertes </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Communicant bien avec les prestataires, les patients et l’équipe du projet </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Gardant la mémoire des faits </a:t>
            </a:r>
          </a:p>
        </p:txBody>
      </p:sp>
      <p:sp>
        <p:nvSpPr>
          <p:cNvPr id="5" name="ZoneTexte 4"/>
          <p:cNvSpPr txBox="1"/>
          <p:nvPr/>
        </p:nvSpPr>
        <p:spPr>
          <a:xfrm>
            <a:off x="4139952" y="3818167"/>
            <a:ext cx="4896544" cy="2031325"/>
          </a:xfrm>
          <a:prstGeom prst="rect">
            <a:avLst/>
          </a:prstGeom>
          <a:noFill/>
        </p:spPr>
        <p:txBody>
          <a:bodyPr wrap="square" rtlCol="0">
            <a:spAutoFit/>
          </a:bodyPr>
          <a:lstStyle/>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Initier patients et entourage au dispositif</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Gérer les alertes </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Communiquer avec les prestataires, la </a:t>
            </a:r>
            <a:r>
              <a:rPr lang="fr-BE" dirty="0" err="1" smtClean="0">
                <a:latin typeface="Calibri" panose="020F0502020204030204" pitchFamily="34" charset="0"/>
                <a:cs typeface="Calibri" panose="020F0502020204030204" pitchFamily="34" charset="0"/>
              </a:rPr>
              <a:t>télévigilance</a:t>
            </a:r>
            <a:r>
              <a:rPr lang="fr-BE" dirty="0" smtClean="0">
                <a:latin typeface="Calibri" panose="020F0502020204030204" pitchFamily="34" charset="0"/>
                <a:cs typeface="Calibri" panose="020F0502020204030204" pitchFamily="34" charset="0"/>
              </a:rPr>
              <a:t>, l’équipe projet</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Réaliser l’éducation thérapeutique  du patient</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Recueillir et encoder les données (évaluation)</a:t>
            </a:r>
          </a:p>
          <a:p>
            <a:pPr marL="285750" indent="-285750">
              <a:buFont typeface="Wingdings" panose="05000000000000000000" pitchFamily="2" charset="2"/>
              <a:buChar char="ü"/>
            </a:pPr>
            <a:r>
              <a:rPr lang="fr-BE" dirty="0" smtClean="0">
                <a:latin typeface="Calibri" panose="020F0502020204030204" pitchFamily="34" charset="0"/>
                <a:cs typeface="Calibri" panose="020F0502020204030204" pitchFamily="34" charset="0"/>
              </a:rPr>
              <a:t>Résister au stress, garder le sourire !</a:t>
            </a:r>
            <a:endParaRPr lang="fr-BE" dirty="0">
              <a:latin typeface="Calibri" panose="020F0502020204030204" pitchFamily="34" charset="0"/>
              <a:cs typeface="Calibri" panose="020F0502020204030204" pitchFamily="34" charset="0"/>
            </a:endParaRPr>
          </a:p>
        </p:txBody>
      </p:sp>
      <p:sp>
        <p:nvSpPr>
          <p:cNvPr id="7" name="ZoneTexte 6"/>
          <p:cNvSpPr txBox="1"/>
          <p:nvPr/>
        </p:nvSpPr>
        <p:spPr>
          <a:xfrm>
            <a:off x="6516216" y="3448835"/>
            <a:ext cx="1440160" cy="369332"/>
          </a:xfrm>
          <a:prstGeom prst="rect">
            <a:avLst/>
          </a:prstGeom>
          <a:noFill/>
        </p:spPr>
        <p:txBody>
          <a:bodyPr wrap="square" rtlCol="0">
            <a:spAutoFit/>
          </a:bodyPr>
          <a:lstStyle/>
          <a:p>
            <a:r>
              <a:rPr lang="fr-BE" dirty="0" smtClean="0"/>
              <a:t>POUR</a:t>
            </a:r>
            <a:endParaRPr lang="fr-BE" dirty="0"/>
          </a:p>
        </p:txBody>
      </p:sp>
    </p:spTree>
    <p:extLst>
      <p:ext uri="{BB962C8B-B14F-4D97-AF65-F5344CB8AC3E}">
        <p14:creationId xmlns:p14="http://schemas.microsoft.com/office/powerpoint/2010/main" val="3025770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3843</TotalTime>
  <Words>2625</Words>
  <Application>Microsoft Office PowerPoint</Application>
  <PresentationFormat>Affichage à l'écran (4:3)</PresentationFormat>
  <Paragraphs>496</Paragraphs>
  <Slides>52</Slides>
  <Notes>23</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MASA</dc:creator>
  <cp:lastModifiedBy>marie-paule.lerude@province.namur.be mrp</cp:lastModifiedBy>
  <cp:revision>280</cp:revision>
  <dcterms:created xsi:type="dcterms:W3CDTF">2011-11-07T15:20:13Z</dcterms:created>
  <dcterms:modified xsi:type="dcterms:W3CDTF">2022-06-23T10:24:23Z</dcterms:modified>
</cp:coreProperties>
</file>